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9" r:id="rId2"/>
    <p:sldId id="294" r:id="rId3"/>
    <p:sldId id="295" r:id="rId4"/>
    <p:sldId id="296" r:id="rId5"/>
    <p:sldId id="297"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8" r:id="rId20"/>
    <p:sldId id="299" r:id="rId21"/>
    <p:sldId id="300" r:id="rId22"/>
    <p:sldId id="301" r:id="rId23"/>
    <p:sldId id="303" r:id="rId24"/>
    <p:sldId id="304" r:id="rId25"/>
    <p:sldId id="305" r:id="rId26"/>
    <p:sldId id="306" r:id="rId27"/>
    <p:sldId id="3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07AAAA-A280-4D6D-9CCD-0E3576A6496B}">
          <p14:sldIdLst>
            <p14:sldId id="279"/>
            <p14:sldId id="294"/>
          </p14:sldIdLst>
        </p14:section>
        <p14:section name="6-1" id="{E36B697E-C71D-498D-B86B-857ABB4ED6ED}">
          <p14:sldIdLst>
            <p14:sldId id="295"/>
            <p14:sldId id="296"/>
            <p14:sldId id="297"/>
          </p14:sldIdLst>
        </p14:section>
        <p14:section name="6-1b" id="{411B6FE5-CF86-4ADF-BA65-7B166AC04D3C}">
          <p14:sldIdLst>
            <p14:sldId id="281"/>
            <p14:sldId id="282"/>
          </p14:sldIdLst>
        </p14:section>
        <p14:section name="6-1c" id="{3A6371BD-679E-4B2A-9DD4-B4424EDE47E4}">
          <p14:sldIdLst>
            <p14:sldId id="283"/>
            <p14:sldId id="284"/>
            <p14:sldId id="285"/>
          </p14:sldIdLst>
        </p14:section>
        <p14:section name="6-1d" id="{4E4DE0AA-4CAE-49D9-A551-240CF6515446}">
          <p14:sldIdLst>
            <p14:sldId id="286"/>
          </p14:sldIdLst>
        </p14:section>
        <p14:section name="6-2" id="{DBE5360A-DF40-40B0-9229-69B965044AAB}">
          <p14:sldIdLst>
            <p14:sldId id="287"/>
            <p14:sldId id="288"/>
            <p14:sldId id="289"/>
          </p14:sldIdLst>
        </p14:section>
        <p14:section name="6-3" id="{5F15DE37-29D2-44B5-859A-CBF080F69A97}">
          <p14:sldIdLst>
            <p14:sldId id="290"/>
            <p14:sldId id="291"/>
            <p14:sldId id="292"/>
          </p14:sldIdLst>
        </p14:section>
        <p14:section name="6-4" id="{A4CB10BC-2965-436E-80C3-98EE60B8EAA1}">
          <p14:sldIdLst>
            <p14:sldId id="293"/>
            <p14:sldId id="298"/>
            <p14:sldId id="299"/>
            <p14:sldId id="300"/>
            <p14:sldId id="301"/>
            <p14:sldId id="303"/>
          </p14:sldIdLst>
        </p14:section>
        <p14:section name="6-4" id="{21F895BC-7197-48B9-B275-F28FC8A38FAC}">
          <p14:sldIdLst>
            <p14:sldId id="304"/>
            <p14:sldId id="305"/>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C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210" autoAdjust="0"/>
  </p:normalViewPr>
  <p:slideViewPr>
    <p:cSldViewPr snapToGrid="0">
      <p:cViewPr varScale="1">
        <p:scale>
          <a:sx n="59" d="100"/>
          <a:sy n="59"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9193F7-B2C8-4524-AC9E-EE05B90D7C0B}"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C73D9579-0E53-47EA-9408-38626B3D61B2}">
      <dgm:prSet phldrT="[Text]" custT="1"/>
      <dgm:spPr/>
      <dgm:t>
        <a:bodyPr/>
        <a:lstStyle/>
        <a:p>
          <a:r>
            <a:rPr lang="en-GB" sz="4400" b="1" dirty="0"/>
            <a:t>6-5</a:t>
          </a:r>
        </a:p>
      </dgm:t>
    </dgm:pt>
    <dgm:pt modelId="{AF0327A4-009C-4FDE-831A-3EAD183278C3}" type="parTrans" cxnId="{F290A0F8-1800-444A-959B-8526D7D3357A}">
      <dgm:prSet/>
      <dgm:spPr/>
      <dgm:t>
        <a:bodyPr/>
        <a:lstStyle/>
        <a:p>
          <a:endParaRPr lang="en-GB"/>
        </a:p>
      </dgm:t>
    </dgm:pt>
    <dgm:pt modelId="{177D6297-75D7-43D8-A24C-22A1902FB71B}" type="sibTrans" cxnId="{F290A0F8-1800-444A-959B-8526D7D3357A}">
      <dgm:prSet/>
      <dgm:spPr/>
      <dgm:t>
        <a:bodyPr/>
        <a:lstStyle/>
        <a:p>
          <a:endParaRPr lang="en-GB"/>
        </a:p>
      </dgm:t>
    </dgm:pt>
    <dgm:pt modelId="{2B7F5304-F9B6-45A8-B211-E6D6CAD19055}">
      <dgm:prSet phldrT="[Text]"/>
      <dgm:spPr/>
      <dgm:t>
        <a:bodyPr/>
        <a:lstStyle/>
        <a:p>
          <a:r>
            <a:rPr lang="en-GB" b="1" i="0" dirty="0"/>
            <a:t>CYCLOTRONS AND SYNCHROTRONS</a:t>
          </a:r>
          <a:endParaRPr lang="en-GB" dirty="0"/>
        </a:p>
      </dgm:t>
    </dgm:pt>
    <dgm:pt modelId="{E848AD90-5E94-4E71-9BDA-A7ECA887A0B0}" type="parTrans" cxnId="{368245BD-69D7-4CC3-B7F7-3C26C55ED2A6}">
      <dgm:prSet/>
      <dgm:spPr/>
      <dgm:t>
        <a:bodyPr/>
        <a:lstStyle/>
        <a:p>
          <a:endParaRPr lang="en-GB"/>
        </a:p>
      </dgm:t>
    </dgm:pt>
    <dgm:pt modelId="{9D347402-7629-4224-9441-6C795F10817C}" type="sibTrans" cxnId="{368245BD-69D7-4CC3-B7F7-3C26C55ED2A6}">
      <dgm:prSet/>
      <dgm:spPr/>
      <dgm:t>
        <a:bodyPr/>
        <a:lstStyle/>
        <a:p>
          <a:endParaRPr lang="en-GB"/>
        </a:p>
      </dgm:t>
    </dgm:pt>
    <dgm:pt modelId="{DB8F6FBE-2023-44DF-9FEF-149B7AA30711}" type="pres">
      <dgm:prSet presAssocID="{0C9193F7-B2C8-4524-AC9E-EE05B90D7C0B}" presName="Name0" presStyleCnt="0">
        <dgm:presLayoutVars>
          <dgm:dir/>
          <dgm:animLvl val="lvl"/>
          <dgm:resizeHandles val="exact"/>
        </dgm:presLayoutVars>
      </dgm:prSet>
      <dgm:spPr/>
    </dgm:pt>
    <dgm:pt modelId="{37D01CF8-B795-41B9-949C-F763A943E549}" type="pres">
      <dgm:prSet presAssocID="{C73D9579-0E53-47EA-9408-38626B3D61B2}" presName="linNode" presStyleCnt="0"/>
      <dgm:spPr/>
    </dgm:pt>
    <dgm:pt modelId="{A452C16E-28F4-4DFB-BB8D-AC48A9DC253C}" type="pres">
      <dgm:prSet presAssocID="{C73D9579-0E53-47EA-9408-38626B3D61B2}" presName="parTx" presStyleLbl="revTx" presStyleIdx="0" presStyleCnt="1">
        <dgm:presLayoutVars>
          <dgm:chMax val="1"/>
          <dgm:bulletEnabled val="1"/>
        </dgm:presLayoutVars>
      </dgm:prSet>
      <dgm:spPr/>
    </dgm:pt>
    <dgm:pt modelId="{84EF30B8-BE7A-4CC0-ABDB-5605788580C6}" type="pres">
      <dgm:prSet presAssocID="{C73D9579-0E53-47EA-9408-38626B3D61B2}" presName="bracket" presStyleLbl="parChTrans1D1" presStyleIdx="0" presStyleCnt="1"/>
      <dgm:spPr/>
    </dgm:pt>
    <dgm:pt modelId="{E7CB2CFF-AF3C-4E7C-98E9-7274502FCEB4}" type="pres">
      <dgm:prSet presAssocID="{C73D9579-0E53-47EA-9408-38626B3D61B2}" presName="spH" presStyleCnt="0"/>
      <dgm:spPr/>
    </dgm:pt>
    <dgm:pt modelId="{8A2204D9-6F81-4C3D-BF7D-32668BFF7F69}" type="pres">
      <dgm:prSet presAssocID="{C73D9579-0E53-47EA-9408-38626B3D61B2}" presName="desTx" presStyleLbl="node1" presStyleIdx="0" presStyleCnt="1">
        <dgm:presLayoutVars>
          <dgm:bulletEnabled val="1"/>
        </dgm:presLayoutVars>
      </dgm:prSet>
      <dgm:spPr/>
    </dgm:pt>
  </dgm:ptLst>
  <dgm:cxnLst>
    <dgm:cxn modelId="{1801F30C-F88B-4B72-8BEA-7291BDBA7A92}" type="presOf" srcId="{2B7F5304-F9B6-45A8-B211-E6D6CAD19055}" destId="{8A2204D9-6F81-4C3D-BF7D-32668BFF7F69}" srcOrd="0" destOrd="0" presId="urn:diagrams.loki3.com/BracketList"/>
    <dgm:cxn modelId="{368245BD-69D7-4CC3-B7F7-3C26C55ED2A6}" srcId="{C73D9579-0E53-47EA-9408-38626B3D61B2}" destId="{2B7F5304-F9B6-45A8-B211-E6D6CAD19055}" srcOrd="0" destOrd="0" parTransId="{E848AD90-5E94-4E71-9BDA-A7ECA887A0B0}" sibTransId="{9D347402-7629-4224-9441-6C795F10817C}"/>
    <dgm:cxn modelId="{297BC0EA-4876-494E-812B-B1344B053EBA}" type="presOf" srcId="{0C9193F7-B2C8-4524-AC9E-EE05B90D7C0B}" destId="{DB8F6FBE-2023-44DF-9FEF-149B7AA30711}" srcOrd="0" destOrd="0" presId="urn:diagrams.loki3.com/BracketList"/>
    <dgm:cxn modelId="{F290A0F8-1800-444A-959B-8526D7D3357A}" srcId="{0C9193F7-B2C8-4524-AC9E-EE05B90D7C0B}" destId="{C73D9579-0E53-47EA-9408-38626B3D61B2}" srcOrd="0" destOrd="0" parTransId="{AF0327A4-009C-4FDE-831A-3EAD183278C3}" sibTransId="{177D6297-75D7-43D8-A24C-22A1902FB71B}"/>
    <dgm:cxn modelId="{1645AAFB-C59C-4D04-917D-4B44A4B092B0}" type="presOf" srcId="{C73D9579-0E53-47EA-9408-38626B3D61B2}" destId="{A452C16E-28F4-4DFB-BB8D-AC48A9DC253C}" srcOrd="0" destOrd="0" presId="urn:diagrams.loki3.com/BracketList"/>
    <dgm:cxn modelId="{0B52357A-F8C2-49EF-8630-6215A8E955CC}" type="presParOf" srcId="{DB8F6FBE-2023-44DF-9FEF-149B7AA30711}" destId="{37D01CF8-B795-41B9-949C-F763A943E549}" srcOrd="0" destOrd="0" presId="urn:diagrams.loki3.com/BracketList"/>
    <dgm:cxn modelId="{D6074BC6-5F49-4C85-84FB-EB3E66C0C482}" type="presParOf" srcId="{37D01CF8-B795-41B9-949C-F763A943E549}" destId="{A452C16E-28F4-4DFB-BB8D-AC48A9DC253C}" srcOrd="0" destOrd="0" presId="urn:diagrams.loki3.com/BracketList"/>
    <dgm:cxn modelId="{7A031B9D-4E10-4A02-B579-02282AA61F30}" type="presParOf" srcId="{37D01CF8-B795-41B9-949C-F763A943E549}" destId="{84EF30B8-BE7A-4CC0-ABDB-5605788580C6}" srcOrd="1" destOrd="0" presId="urn:diagrams.loki3.com/BracketList"/>
    <dgm:cxn modelId="{C4527A75-3C34-44CF-BBB4-B1C417CBB8AF}" type="presParOf" srcId="{37D01CF8-B795-41B9-949C-F763A943E549}" destId="{E7CB2CFF-AF3C-4E7C-98E9-7274502FCEB4}" srcOrd="2" destOrd="0" presId="urn:diagrams.loki3.com/BracketList"/>
    <dgm:cxn modelId="{78676EBA-CB4B-4D2F-8F6D-CF192693A90A}" type="presParOf" srcId="{37D01CF8-B795-41B9-949C-F763A943E549}" destId="{8A2204D9-6F81-4C3D-BF7D-32668BFF7F6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9193F7-B2C8-4524-AC9E-EE05B90D7C0B}"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C73D9579-0E53-47EA-9408-38626B3D61B2}">
      <dgm:prSet phldrT="[Text]" custT="1"/>
      <dgm:spPr/>
      <dgm:t>
        <a:bodyPr/>
        <a:lstStyle/>
        <a:p>
          <a:r>
            <a:rPr lang="en-GB" sz="4400" b="1" dirty="0"/>
            <a:t>6-6</a:t>
          </a:r>
        </a:p>
      </dgm:t>
    </dgm:pt>
    <dgm:pt modelId="{AF0327A4-009C-4FDE-831A-3EAD183278C3}" type="parTrans" cxnId="{F290A0F8-1800-444A-959B-8526D7D3357A}">
      <dgm:prSet/>
      <dgm:spPr/>
      <dgm:t>
        <a:bodyPr/>
        <a:lstStyle/>
        <a:p>
          <a:endParaRPr lang="en-GB"/>
        </a:p>
      </dgm:t>
    </dgm:pt>
    <dgm:pt modelId="{177D6297-75D7-43D8-A24C-22A1902FB71B}" type="sibTrans" cxnId="{F290A0F8-1800-444A-959B-8526D7D3357A}">
      <dgm:prSet/>
      <dgm:spPr/>
      <dgm:t>
        <a:bodyPr/>
        <a:lstStyle/>
        <a:p>
          <a:endParaRPr lang="en-GB"/>
        </a:p>
      </dgm:t>
    </dgm:pt>
    <dgm:pt modelId="{2B7F5304-F9B6-45A8-B211-E6D6CAD19055}">
      <dgm:prSet phldrT="[Text]"/>
      <dgm:spPr/>
      <dgm:t>
        <a:bodyPr/>
        <a:lstStyle/>
        <a:p>
          <a:r>
            <a:rPr lang="en-US" b="1" i="0" dirty="0"/>
            <a:t>MAGNETIC FORCE ON A CURRENT-CARRYING WIRE</a:t>
          </a:r>
          <a:endParaRPr lang="en-GB" dirty="0"/>
        </a:p>
      </dgm:t>
    </dgm:pt>
    <dgm:pt modelId="{E848AD90-5E94-4E71-9BDA-A7ECA887A0B0}" type="parTrans" cxnId="{368245BD-69D7-4CC3-B7F7-3C26C55ED2A6}">
      <dgm:prSet/>
      <dgm:spPr/>
      <dgm:t>
        <a:bodyPr/>
        <a:lstStyle/>
        <a:p>
          <a:endParaRPr lang="en-GB"/>
        </a:p>
      </dgm:t>
    </dgm:pt>
    <dgm:pt modelId="{9D347402-7629-4224-9441-6C795F10817C}" type="sibTrans" cxnId="{368245BD-69D7-4CC3-B7F7-3C26C55ED2A6}">
      <dgm:prSet/>
      <dgm:spPr/>
      <dgm:t>
        <a:bodyPr/>
        <a:lstStyle/>
        <a:p>
          <a:endParaRPr lang="en-GB"/>
        </a:p>
      </dgm:t>
    </dgm:pt>
    <dgm:pt modelId="{DB8F6FBE-2023-44DF-9FEF-149B7AA30711}" type="pres">
      <dgm:prSet presAssocID="{0C9193F7-B2C8-4524-AC9E-EE05B90D7C0B}" presName="Name0" presStyleCnt="0">
        <dgm:presLayoutVars>
          <dgm:dir/>
          <dgm:animLvl val="lvl"/>
          <dgm:resizeHandles val="exact"/>
        </dgm:presLayoutVars>
      </dgm:prSet>
      <dgm:spPr/>
    </dgm:pt>
    <dgm:pt modelId="{37D01CF8-B795-41B9-949C-F763A943E549}" type="pres">
      <dgm:prSet presAssocID="{C73D9579-0E53-47EA-9408-38626B3D61B2}" presName="linNode" presStyleCnt="0"/>
      <dgm:spPr/>
    </dgm:pt>
    <dgm:pt modelId="{A452C16E-28F4-4DFB-BB8D-AC48A9DC253C}" type="pres">
      <dgm:prSet presAssocID="{C73D9579-0E53-47EA-9408-38626B3D61B2}" presName="parTx" presStyleLbl="revTx" presStyleIdx="0" presStyleCnt="1">
        <dgm:presLayoutVars>
          <dgm:chMax val="1"/>
          <dgm:bulletEnabled val="1"/>
        </dgm:presLayoutVars>
      </dgm:prSet>
      <dgm:spPr/>
    </dgm:pt>
    <dgm:pt modelId="{84EF30B8-BE7A-4CC0-ABDB-5605788580C6}" type="pres">
      <dgm:prSet presAssocID="{C73D9579-0E53-47EA-9408-38626B3D61B2}" presName="bracket" presStyleLbl="parChTrans1D1" presStyleIdx="0" presStyleCnt="1"/>
      <dgm:spPr/>
    </dgm:pt>
    <dgm:pt modelId="{E7CB2CFF-AF3C-4E7C-98E9-7274502FCEB4}" type="pres">
      <dgm:prSet presAssocID="{C73D9579-0E53-47EA-9408-38626B3D61B2}" presName="spH" presStyleCnt="0"/>
      <dgm:spPr/>
    </dgm:pt>
    <dgm:pt modelId="{8A2204D9-6F81-4C3D-BF7D-32668BFF7F69}" type="pres">
      <dgm:prSet presAssocID="{C73D9579-0E53-47EA-9408-38626B3D61B2}" presName="desTx" presStyleLbl="node1" presStyleIdx="0" presStyleCnt="1">
        <dgm:presLayoutVars>
          <dgm:bulletEnabled val="1"/>
        </dgm:presLayoutVars>
      </dgm:prSet>
      <dgm:spPr/>
    </dgm:pt>
  </dgm:ptLst>
  <dgm:cxnLst>
    <dgm:cxn modelId="{1801F30C-F88B-4B72-8BEA-7291BDBA7A92}" type="presOf" srcId="{2B7F5304-F9B6-45A8-B211-E6D6CAD19055}" destId="{8A2204D9-6F81-4C3D-BF7D-32668BFF7F69}" srcOrd="0" destOrd="0" presId="urn:diagrams.loki3.com/BracketList"/>
    <dgm:cxn modelId="{368245BD-69D7-4CC3-B7F7-3C26C55ED2A6}" srcId="{C73D9579-0E53-47EA-9408-38626B3D61B2}" destId="{2B7F5304-F9B6-45A8-B211-E6D6CAD19055}" srcOrd="0" destOrd="0" parTransId="{E848AD90-5E94-4E71-9BDA-A7ECA887A0B0}" sibTransId="{9D347402-7629-4224-9441-6C795F10817C}"/>
    <dgm:cxn modelId="{297BC0EA-4876-494E-812B-B1344B053EBA}" type="presOf" srcId="{0C9193F7-B2C8-4524-AC9E-EE05B90D7C0B}" destId="{DB8F6FBE-2023-44DF-9FEF-149B7AA30711}" srcOrd="0" destOrd="0" presId="urn:diagrams.loki3.com/BracketList"/>
    <dgm:cxn modelId="{F290A0F8-1800-444A-959B-8526D7D3357A}" srcId="{0C9193F7-B2C8-4524-AC9E-EE05B90D7C0B}" destId="{C73D9579-0E53-47EA-9408-38626B3D61B2}" srcOrd="0" destOrd="0" parTransId="{AF0327A4-009C-4FDE-831A-3EAD183278C3}" sibTransId="{177D6297-75D7-43D8-A24C-22A1902FB71B}"/>
    <dgm:cxn modelId="{1645AAFB-C59C-4D04-917D-4B44A4B092B0}" type="presOf" srcId="{C73D9579-0E53-47EA-9408-38626B3D61B2}" destId="{A452C16E-28F4-4DFB-BB8D-AC48A9DC253C}" srcOrd="0" destOrd="0" presId="urn:diagrams.loki3.com/BracketList"/>
    <dgm:cxn modelId="{0B52357A-F8C2-49EF-8630-6215A8E955CC}" type="presParOf" srcId="{DB8F6FBE-2023-44DF-9FEF-149B7AA30711}" destId="{37D01CF8-B795-41B9-949C-F763A943E549}" srcOrd="0" destOrd="0" presId="urn:diagrams.loki3.com/BracketList"/>
    <dgm:cxn modelId="{D6074BC6-5F49-4C85-84FB-EB3E66C0C482}" type="presParOf" srcId="{37D01CF8-B795-41B9-949C-F763A943E549}" destId="{A452C16E-28F4-4DFB-BB8D-AC48A9DC253C}" srcOrd="0" destOrd="0" presId="urn:diagrams.loki3.com/BracketList"/>
    <dgm:cxn modelId="{7A031B9D-4E10-4A02-B579-02282AA61F30}" type="presParOf" srcId="{37D01CF8-B795-41B9-949C-F763A943E549}" destId="{84EF30B8-BE7A-4CC0-ABDB-5605788580C6}" srcOrd="1" destOrd="0" presId="urn:diagrams.loki3.com/BracketList"/>
    <dgm:cxn modelId="{C4527A75-3C34-44CF-BBB4-B1C417CBB8AF}" type="presParOf" srcId="{37D01CF8-B795-41B9-949C-F763A943E549}" destId="{E7CB2CFF-AF3C-4E7C-98E9-7274502FCEB4}" srcOrd="2" destOrd="0" presId="urn:diagrams.loki3.com/BracketList"/>
    <dgm:cxn modelId="{78676EBA-CB4B-4D2F-8F6D-CF192693A90A}" type="presParOf" srcId="{37D01CF8-B795-41B9-949C-F763A943E549}" destId="{8A2204D9-6F81-4C3D-BF7D-32668BFF7F69}"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2C16E-28F4-4DFB-BB8D-AC48A9DC253C}">
      <dsp:nvSpPr>
        <dsp:cNvPr id="0" name=""/>
        <dsp:cNvSpPr/>
      </dsp:nvSpPr>
      <dsp:spPr>
        <a:xfrm>
          <a:off x="4394" y="47812"/>
          <a:ext cx="2247802" cy="8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GB" sz="4400" b="1" kern="1200" dirty="0"/>
            <a:t>6-5</a:t>
          </a:r>
        </a:p>
      </dsp:txBody>
      <dsp:txXfrm>
        <a:off x="4394" y="47812"/>
        <a:ext cx="2247802" cy="804375"/>
      </dsp:txXfrm>
    </dsp:sp>
    <dsp:sp modelId="{84EF30B8-BE7A-4CC0-ABDB-5605788580C6}">
      <dsp:nvSpPr>
        <dsp:cNvPr id="0" name=""/>
        <dsp:cNvSpPr/>
      </dsp:nvSpPr>
      <dsp:spPr>
        <a:xfrm>
          <a:off x="2252197" y="22675"/>
          <a:ext cx="449560" cy="85464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204D9-6F81-4C3D-BF7D-32668BFF7F69}">
      <dsp:nvSpPr>
        <dsp:cNvPr id="0" name=""/>
        <dsp:cNvSpPr/>
      </dsp:nvSpPr>
      <dsp:spPr>
        <a:xfrm>
          <a:off x="2881582" y="22675"/>
          <a:ext cx="6114023" cy="854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GB" sz="2500" b="1" i="0" kern="1200" dirty="0"/>
            <a:t>CYCLOTRONS AND SYNCHROTRONS</a:t>
          </a:r>
          <a:endParaRPr lang="en-GB" sz="2500" kern="1200" dirty="0"/>
        </a:p>
      </dsp:txBody>
      <dsp:txXfrm>
        <a:off x="2881582" y="22675"/>
        <a:ext cx="6114023" cy="8546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2C16E-28F4-4DFB-BB8D-AC48A9DC253C}">
      <dsp:nvSpPr>
        <dsp:cNvPr id="0" name=""/>
        <dsp:cNvSpPr/>
      </dsp:nvSpPr>
      <dsp:spPr>
        <a:xfrm>
          <a:off x="4394" y="47812"/>
          <a:ext cx="2247802" cy="804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GB" sz="4400" b="1" kern="1200" dirty="0"/>
            <a:t>6-6</a:t>
          </a:r>
        </a:p>
      </dsp:txBody>
      <dsp:txXfrm>
        <a:off x="4394" y="47812"/>
        <a:ext cx="2247802" cy="804375"/>
      </dsp:txXfrm>
    </dsp:sp>
    <dsp:sp modelId="{84EF30B8-BE7A-4CC0-ABDB-5605788580C6}">
      <dsp:nvSpPr>
        <dsp:cNvPr id="0" name=""/>
        <dsp:cNvSpPr/>
      </dsp:nvSpPr>
      <dsp:spPr>
        <a:xfrm>
          <a:off x="2252197" y="22675"/>
          <a:ext cx="449560" cy="85464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2204D9-6F81-4C3D-BF7D-32668BFF7F69}">
      <dsp:nvSpPr>
        <dsp:cNvPr id="0" name=""/>
        <dsp:cNvSpPr/>
      </dsp:nvSpPr>
      <dsp:spPr>
        <a:xfrm>
          <a:off x="2881582" y="22675"/>
          <a:ext cx="6114023" cy="85464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b="1" i="0" kern="1200" dirty="0"/>
            <a:t>MAGNETIC FORCE ON A CURRENT-CARRYING WIRE</a:t>
          </a:r>
          <a:endParaRPr lang="en-GB" sz="2500" kern="1200" dirty="0"/>
        </a:p>
      </dsp:txBody>
      <dsp:txXfrm>
        <a:off x="2881582" y="22675"/>
        <a:ext cx="6114023" cy="854648"/>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B281E-D722-4285-B01E-4F7935889D86}" type="datetimeFigureOut">
              <a:rPr lang="en-GB" smtClean="0"/>
              <a:t>16/04/2022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4F0B96-3643-425D-8E1E-A28B6AD9CD67}" type="slidenum">
              <a:rPr lang="en-GB" smtClean="0"/>
              <a:t>‹#›</a:t>
            </a:fld>
            <a:endParaRPr lang="en-GB"/>
          </a:p>
        </p:txBody>
      </p:sp>
    </p:spTree>
    <p:extLst>
      <p:ext uri="{BB962C8B-B14F-4D97-AF65-F5344CB8AC3E}">
        <p14:creationId xmlns:p14="http://schemas.microsoft.com/office/powerpoint/2010/main" val="1515863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closely related goal is the study of how a magnetic field can produce a magnetic force on a (moving) charged particle or on a magnetic object such as a magnet. </a:t>
            </a: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a:t>
            </a:fld>
            <a:endParaRPr lang="en-GB"/>
          </a:p>
        </p:txBody>
      </p:sp>
    </p:spTree>
    <p:extLst>
      <p:ext uri="{BB962C8B-B14F-4D97-AF65-F5344CB8AC3E}">
        <p14:creationId xmlns:p14="http://schemas.microsoft.com/office/powerpoint/2010/main" val="24951990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 uniform magnetic field , with magnitude 1.2 </a:t>
                </a:r>
                <a:r>
                  <a:rPr lang="en-US" dirty="0" err="1"/>
                  <a:t>mT</a:t>
                </a:r>
                <a:r>
                  <a:rPr lang="en-US" dirty="0"/>
                  <a:t>, is directed vertically upward throughout the volume of a laboratory chamber. A proton with kinetic energy 5.3 MeV enters the chamber, moving horizontally from south to north. What magnetic deflecting force acts on the proton as it enters the chamber? The proton mass is </a:t>
                </a:r>
                <a14:m>
                  <m:oMath xmlns:m="http://schemas.openxmlformats.org/officeDocument/2006/math">
                    <m:r>
                      <a:rPr lang="en-GB" sz="1200" b="0" i="1" smtClean="0">
                        <a:latin typeface="Cambria Math" panose="02040503050406030204" pitchFamily="18" charset="0"/>
                      </a:rPr>
                      <m:t>1.67</m:t>
                    </m:r>
                    <m:r>
                      <a:rPr lang="en-GB" sz="1200" b="0" i="1" smtClean="0">
                        <a:latin typeface="Cambria Math" panose="02040503050406030204" pitchFamily="18" charset="0"/>
                        <a:ea typeface="Cambria Math" panose="02040503050406030204" pitchFamily="18" charset="0"/>
                      </a:rPr>
                      <m:t>×</m:t>
                    </m:r>
                    <m:sSup>
                      <m:sSupPr>
                        <m:ctrlPr>
                          <a:rPr lang="en-GB" sz="1200" b="0" i="1" smtClean="0">
                            <a:latin typeface="Cambria Math" panose="02040503050406030204" pitchFamily="18" charset="0"/>
                            <a:ea typeface="Cambria Math" panose="02040503050406030204" pitchFamily="18" charset="0"/>
                          </a:rPr>
                        </m:ctrlPr>
                      </m:sSupPr>
                      <m:e>
                        <m:r>
                          <a:rPr lang="en-GB" sz="1200" b="0" i="1" smtClean="0">
                            <a:latin typeface="Cambria Math" panose="02040503050406030204" pitchFamily="18" charset="0"/>
                            <a:ea typeface="Cambria Math" panose="02040503050406030204" pitchFamily="18" charset="0"/>
                          </a:rPr>
                          <m:t>10</m:t>
                        </m:r>
                      </m:e>
                      <m:sup>
                        <m:r>
                          <a:rPr lang="en-GB" sz="1200" b="0" i="1" smtClean="0">
                            <a:latin typeface="Cambria Math" panose="02040503050406030204" pitchFamily="18" charset="0"/>
                            <a:ea typeface="Cambria Math" panose="02040503050406030204" pitchFamily="18" charset="0"/>
                          </a:rPr>
                          <m:t>−27</m:t>
                        </m:r>
                      </m:sup>
                    </m:sSup>
                    <m:r>
                      <a:rPr lang="en-GB" sz="1200" b="0" i="1" smtClean="0">
                        <a:latin typeface="Cambria Math" panose="02040503050406030204" pitchFamily="18" charset="0"/>
                        <a:ea typeface="Cambria Math" panose="02040503050406030204" pitchFamily="18" charset="0"/>
                      </a:rPr>
                      <m:t>𝑘𝑔</m:t>
                    </m:r>
                  </m:oMath>
                </a14:m>
                <a:r>
                  <a:rPr lang="en-US" dirty="0"/>
                  <a:t>. (Neglect Earth’s magnetic field.)</a:t>
                </a:r>
                <a:endParaRPr lang="en-GB" dirty="0"/>
              </a:p>
            </p:txBody>
          </p:sp>
        </mc:Choice>
        <mc:Fallback xmlns="">
          <p:sp>
            <p:nvSpPr>
              <p:cNvPr id="3" name="Notes Placeholder 2"/>
              <p:cNvSpPr>
                <a:spLocks noGrp="1"/>
              </p:cNvSpPr>
              <p:nvPr>
                <p:ph type="body" idx="1"/>
              </p:nvPr>
            </p:nvSpPr>
            <p:spPr/>
            <p:txBody>
              <a:bodyPr/>
              <a:lstStyle/>
              <a:p>
                <a:r>
                  <a:rPr lang="en-US" dirty="0"/>
                  <a:t>A uniform magnetic field , with magnitude 1.2 </a:t>
                </a:r>
                <a:r>
                  <a:rPr lang="en-US" dirty="0" err="1"/>
                  <a:t>mT</a:t>
                </a:r>
                <a:r>
                  <a:rPr lang="en-US" dirty="0"/>
                  <a:t>, is directed vertically upward throughout the volume of a laboratory chamber. A proton with kinetic energy 5.3 MeV enters the chamber, moving horizontally from south to north. What magnetic deflecting force acts on the proton as it enters the chamber? The proton mass is </a:t>
                </a:r>
                <a:r>
                  <a:rPr lang="en-GB" sz="1200" b="0" i="0">
                    <a:latin typeface="Cambria Math" panose="02040503050406030204" pitchFamily="18" charset="0"/>
                  </a:rPr>
                  <a:t>1.67</a:t>
                </a:r>
                <a:r>
                  <a:rPr lang="en-GB" sz="1200" b="0" i="0">
                    <a:latin typeface="Cambria Math" panose="02040503050406030204" pitchFamily="18" charset="0"/>
                    <a:ea typeface="Cambria Math" panose="02040503050406030204" pitchFamily="18" charset="0"/>
                  </a:rPr>
                  <a:t>×10^(−27) 𝑘𝑔</a:t>
                </a:r>
                <a:r>
                  <a:rPr lang="en-US" dirty="0"/>
                  <a:t>. (Neglect Earth’s magnetic field.)</a:t>
                </a:r>
                <a:endParaRPr lang="en-GB" dirty="0"/>
              </a:p>
            </p:txBody>
          </p:sp>
        </mc:Fallback>
      </mc:AlternateContent>
      <p:sp>
        <p:nvSpPr>
          <p:cNvPr id="4" name="Slide Number Placeholder 3"/>
          <p:cNvSpPr>
            <a:spLocks noGrp="1"/>
          </p:cNvSpPr>
          <p:nvPr>
            <p:ph type="sldNum" sz="quarter" idx="5"/>
          </p:nvPr>
        </p:nvSpPr>
        <p:spPr/>
        <p:txBody>
          <a:bodyPr/>
          <a:lstStyle/>
          <a:p>
            <a:fld id="{774F0B96-3643-425D-8E1E-A28B6AD9CD67}" type="slidenum">
              <a:rPr lang="en-GB" smtClean="0"/>
              <a:t>11</a:t>
            </a:fld>
            <a:endParaRPr lang="en-GB"/>
          </a:p>
        </p:txBody>
      </p:sp>
    </p:spTree>
    <p:extLst>
      <p:ext uri="{BB962C8B-B14F-4D97-AF65-F5344CB8AC3E}">
        <p14:creationId xmlns:p14="http://schemas.microsoft.com/office/powerpoint/2010/main" val="454472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Filament produces a beam of charged particles. This beam will pass through cross filed region. After that it will either deflect to top or bottom sides of the screen. </a:t>
            </a:r>
          </a:p>
        </p:txBody>
      </p:sp>
      <p:sp>
        <p:nvSpPr>
          <p:cNvPr id="4" name="Slide Number Placeholder 3"/>
          <p:cNvSpPr>
            <a:spLocks noGrp="1"/>
          </p:cNvSpPr>
          <p:nvPr>
            <p:ph type="sldNum" sz="quarter" idx="5"/>
          </p:nvPr>
        </p:nvSpPr>
        <p:spPr/>
        <p:txBody>
          <a:bodyPr/>
          <a:lstStyle/>
          <a:p>
            <a:fld id="{774F0B96-3643-425D-8E1E-A28B6AD9CD67}" type="slidenum">
              <a:rPr lang="en-GB" smtClean="0"/>
              <a:t>12</a:t>
            </a:fld>
            <a:endParaRPr lang="en-GB"/>
          </a:p>
        </p:txBody>
      </p:sp>
    </p:spTree>
    <p:extLst>
      <p:ext uri="{BB962C8B-B14F-4D97-AF65-F5344CB8AC3E}">
        <p14:creationId xmlns:p14="http://schemas.microsoft.com/office/powerpoint/2010/main" val="2982454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beam incidence on the center of the screen, we need to adjust the magnitude of the E and B. Once the beam place on the center of the screen, mean we satisfy the condition. </a:t>
            </a: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13</a:t>
            </a:fld>
            <a:endParaRPr lang="en-GB"/>
          </a:p>
        </p:txBody>
      </p:sp>
    </p:spTree>
    <p:extLst>
      <p:ext uri="{BB962C8B-B14F-4D97-AF65-F5344CB8AC3E}">
        <p14:creationId xmlns:p14="http://schemas.microsoft.com/office/powerpoint/2010/main" val="198151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15</a:t>
            </a:fld>
            <a:endParaRPr lang="en-GB"/>
          </a:p>
        </p:txBody>
      </p:sp>
    </p:spTree>
    <p:extLst>
      <p:ext uri="{BB962C8B-B14F-4D97-AF65-F5344CB8AC3E}">
        <p14:creationId xmlns:p14="http://schemas.microsoft.com/office/powerpoint/2010/main" val="580146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Figure shows a solid metal cube, of edge length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 =</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5</m:t>
                    </m:r>
                    <m:r>
                      <a:rPr lang="en-US" i="1" dirty="0" smtClean="0">
                        <a:latin typeface="Cambria Math" panose="02040503050406030204" pitchFamily="18" charset="0"/>
                      </a:rPr>
                      <m:t> </m:t>
                    </m:r>
                    <m:r>
                      <a:rPr lang="en-US" i="1" dirty="0" smtClean="0">
                        <a:latin typeface="Cambria Math" panose="02040503050406030204" pitchFamily="18" charset="0"/>
                      </a:rPr>
                      <m:t>𝑐𝑚</m:t>
                    </m:r>
                  </m:oMath>
                </a14:m>
                <a:r>
                  <a:rPr lang="en-US" dirty="0"/>
                  <a:t>,</a:t>
                </a:r>
                <a:r>
                  <a:rPr lang="en-US" baseline="0" dirty="0"/>
                  <a:t> </a:t>
                </a:r>
                <a:r>
                  <a:rPr lang="en-US" dirty="0"/>
                  <a:t>moving in the positive </a:t>
                </a:r>
                <a14:m>
                  <m:oMath xmlns:m="http://schemas.openxmlformats.org/officeDocument/2006/math">
                    <m:r>
                      <a:rPr lang="en-US" i="1" dirty="0" smtClean="0">
                        <a:latin typeface="Cambria Math" panose="02040503050406030204" pitchFamily="18" charset="0"/>
                      </a:rPr>
                      <m:t>𝑦</m:t>
                    </m:r>
                  </m:oMath>
                </a14:m>
                <a:r>
                  <a:rPr lang="en-US" dirty="0"/>
                  <a:t> direction at a constant velocity of magnitude </a:t>
                </a:r>
                <a14:m>
                  <m:oMath xmlns:m="http://schemas.openxmlformats.org/officeDocument/2006/math">
                    <m:r>
                      <a:rPr lang="en-US" i="1" dirty="0" smtClean="0">
                        <a:latin typeface="Cambria Math" panose="02040503050406030204" pitchFamily="18" charset="0"/>
                      </a:rPr>
                      <m:t>4</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 </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𝑠</m:t>
                    </m:r>
                  </m:oMath>
                </a14:m>
                <a:r>
                  <a:rPr lang="en-US" dirty="0"/>
                  <a:t>. The cube moves through a uniform magnetic field of magnitude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050</m:t>
                    </m:r>
                    <m:r>
                      <a:rPr lang="en-US" i="1" dirty="0" smtClean="0">
                        <a:latin typeface="Cambria Math" panose="02040503050406030204" pitchFamily="18" charset="0"/>
                      </a:rPr>
                      <m:t> </m:t>
                    </m:r>
                    <m:r>
                      <a:rPr lang="en-US" i="1" dirty="0" smtClean="0">
                        <a:latin typeface="Cambria Math" panose="02040503050406030204" pitchFamily="18" charset="0"/>
                      </a:rPr>
                      <m:t>𝑇</m:t>
                    </m:r>
                  </m:oMath>
                </a14:m>
                <a:r>
                  <a:rPr lang="en-US" dirty="0"/>
                  <a:t> in the positive </a:t>
                </a:r>
                <a14:m>
                  <m:oMath xmlns:m="http://schemas.openxmlformats.org/officeDocument/2006/math">
                    <m:r>
                      <a:rPr lang="en-US" i="1" dirty="0" smtClean="0">
                        <a:latin typeface="Cambria Math" panose="02040503050406030204" pitchFamily="18" charset="0"/>
                      </a:rPr>
                      <m:t>𝑧</m:t>
                    </m:r>
                  </m:oMath>
                </a14:m>
                <a:r>
                  <a:rPr lang="en-US" dirty="0"/>
                  <a:t> direction.</a:t>
                </a:r>
                <a:endParaRPr lang="en-GB" dirty="0"/>
              </a:p>
            </p:txBody>
          </p:sp>
        </mc:Choice>
        <mc:Fallback xmlns="">
          <p:sp>
            <p:nvSpPr>
              <p:cNvPr id="3" name="Notes Placeholder 2"/>
              <p:cNvSpPr>
                <a:spLocks noGrp="1"/>
              </p:cNvSpPr>
              <p:nvPr>
                <p:ph type="body" idx="1"/>
              </p:nvPr>
            </p:nvSpPr>
            <p:spPr/>
            <p:txBody>
              <a:bodyPr/>
              <a:lstStyle/>
              <a:p>
                <a:r>
                  <a:rPr lang="en-US" dirty="0"/>
                  <a:t>The Figure shows a solid metal cube, of edge length </a:t>
                </a:r>
                <a:r>
                  <a:rPr lang="en-US" i="0" dirty="0">
                    <a:latin typeface="Cambria Math" panose="02040503050406030204" pitchFamily="18" charset="0"/>
                  </a:rPr>
                  <a:t>𝑑 =1.5 𝑐𝑚</a:t>
                </a:r>
                <a:r>
                  <a:rPr lang="en-US" dirty="0"/>
                  <a:t>,</a:t>
                </a:r>
                <a:r>
                  <a:rPr lang="en-US" baseline="0" dirty="0"/>
                  <a:t> </a:t>
                </a:r>
                <a:r>
                  <a:rPr lang="en-US" dirty="0"/>
                  <a:t>moving in the positive </a:t>
                </a:r>
                <a:r>
                  <a:rPr lang="en-US" i="0" dirty="0">
                    <a:latin typeface="Cambria Math" panose="02040503050406030204" pitchFamily="18" charset="0"/>
                  </a:rPr>
                  <a:t>𝑦</a:t>
                </a:r>
                <a:r>
                  <a:rPr lang="en-US" dirty="0"/>
                  <a:t> direction at a constant velocity of magnitude </a:t>
                </a:r>
                <a:r>
                  <a:rPr lang="en-US" i="0" dirty="0">
                    <a:latin typeface="Cambria Math" panose="02040503050406030204" pitchFamily="18" charset="0"/>
                  </a:rPr>
                  <a:t>4.0 𝑚/𝑠</a:t>
                </a:r>
                <a:r>
                  <a:rPr lang="en-US" dirty="0"/>
                  <a:t>. The cube moves through a uniform magnetic field of magnitude </a:t>
                </a:r>
                <a:r>
                  <a:rPr lang="en-US" i="0" dirty="0">
                    <a:latin typeface="Cambria Math" panose="02040503050406030204" pitchFamily="18" charset="0"/>
                  </a:rPr>
                  <a:t>0.050 𝑇</a:t>
                </a:r>
                <a:r>
                  <a:rPr lang="en-US" dirty="0"/>
                  <a:t> in the positive </a:t>
                </a:r>
                <a:r>
                  <a:rPr lang="en-US" i="0" dirty="0">
                    <a:latin typeface="Cambria Math" panose="02040503050406030204" pitchFamily="18" charset="0"/>
                  </a:rPr>
                  <a:t>𝑧</a:t>
                </a:r>
                <a:r>
                  <a:rPr lang="en-US" dirty="0"/>
                  <a:t> direction.</a:t>
                </a:r>
                <a:endParaRPr lang="en-GB" dirty="0"/>
              </a:p>
            </p:txBody>
          </p:sp>
        </mc:Fallback>
      </mc:AlternateContent>
      <p:sp>
        <p:nvSpPr>
          <p:cNvPr id="4" name="Slide Number Placeholder 3"/>
          <p:cNvSpPr>
            <a:spLocks noGrp="1"/>
          </p:cNvSpPr>
          <p:nvPr>
            <p:ph type="sldNum" sz="quarter" idx="5"/>
          </p:nvPr>
        </p:nvSpPr>
        <p:spPr/>
        <p:txBody>
          <a:bodyPr/>
          <a:lstStyle/>
          <a:p>
            <a:fld id="{774F0B96-3643-425D-8E1E-A28B6AD9CD67}" type="slidenum">
              <a:rPr lang="en-GB" smtClean="0"/>
              <a:t>16</a:t>
            </a:fld>
            <a:endParaRPr lang="en-GB"/>
          </a:p>
        </p:txBody>
      </p:sp>
    </p:spTree>
    <p:extLst>
      <p:ext uri="{BB962C8B-B14F-4D97-AF65-F5344CB8AC3E}">
        <p14:creationId xmlns:p14="http://schemas.microsoft.com/office/powerpoint/2010/main" val="1255296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17</a:t>
            </a:fld>
            <a:endParaRPr lang="en-GB"/>
          </a:p>
        </p:txBody>
      </p:sp>
    </p:spTree>
    <p:extLst>
      <p:ext uri="{BB962C8B-B14F-4D97-AF65-F5344CB8AC3E}">
        <p14:creationId xmlns:p14="http://schemas.microsoft.com/office/powerpoint/2010/main" val="412813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schematic shows the path of the charged particle entering the perpendicular magnetic field. </a:t>
            </a:r>
          </a:p>
        </p:txBody>
      </p:sp>
      <p:sp>
        <p:nvSpPr>
          <p:cNvPr id="4" name="Slide Number Placeholder 3"/>
          <p:cNvSpPr>
            <a:spLocks noGrp="1"/>
          </p:cNvSpPr>
          <p:nvPr>
            <p:ph type="sldNum" sz="quarter" idx="5"/>
          </p:nvPr>
        </p:nvSpPr>
        <p:spPr/>
        <p:txBody>
          <a:bodyPr/>
          <a:lstStyle/>
          <a:p>
            <a:fld id="{774F0B96-3643-425D-8E1E-A28B6AD9CD67}" type="slidenum">
              <a:rPr lang="en-GB" smtClean="0"/>
              <a:t>18</a:t>
            </a:fld>
            <a:endParaRPr lang="en-GB"/>
          </a:p>
        </p:txBody>
      </p:sp>
    </p:spTree>
    <p:extLst>
      <p:ext uri="{BB962C8B-B14F-4D97-AF65-F5344CB8AC3E}">
        <p14:creationId xmlns:p14="http://schemas.microsoft.com/office/powerpoint/2010/main" val="370877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19</a:t>
            </a:fld>
            <a:endParaRPr lang="en-GB"/>
          </a:p>
        </p:txBody>
      </p:sp>
    </p:spTree>
    <p:extLst>
      <p:ext uri="{BB962C8B-B14F-4D97-AF65-F5344CB8AC3E}">
        <p14:creationId xmlns:p14="http://schemas.microsoft.com/office/powerpoint/2010/main" val="3959490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20</a:t>
            </a:fld>
            <a:endParaRPr lang="en-GB"/>
          </a:p>
        </p:txBody>
      </p:sp>
    </p:spTree>
    <p:extLst>
      <p:ext uri="{BB962C8B-B14F-4D97-AF65-F5344CB8AC3E}">
        <p14:creationId xmlns:p14="http://schemas.microsoft.com/office/powerpoint/2010/main" val="367064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23</a:t>
            </a:fld>
            <a:endParaRPr lang="en-GB"/>
          </a:p>
        </p:txBody>
      </p:sp>
    </p:spTree>
    <p:extLst>
      <p:ext uri="{BB962C8B-B14F-4D97-AF65-F5344CB8AC3E}">
        <p14:creationId xmlns:p14="http://schemas.microsoft.com/office/powerpoint/2010/main" val="3926957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2</a:t>
            </a:fld>
            <a:endParaRPr lang="en-GB"/>
          </a:p>
        </p:txBody>
      </p:sp>
    </p:spTree>
    <p:extLst>
      <p:ext uri="{BB962C8B-B14F-4D97-AF65-F5344CB8AC3E}">
        <p14:creationId xmlns:p14="http://schemas.microsoft.com/office/powerpoint/2010/main" val="1910869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of magnetic fields and magnetic forces are countless and changing rapidly every year.</a:t>
            </a:r>
          </a:p>
          <a:p>
            <a:pPr marL="171450" indent="-171450">
              <a:buFontTx/>
              <a:buChar char="-"/>
            </a:pPr>
            <a:r>
              <a:rPr lang="en-US" dirty="0"/>
              <a:t>Entertainment industry depended on the magnetic recording of music and images on audiotape and videotape. </a:t>
            </a:r>
          </a:p>
          <a:p>
            <a:pPr marL="171450" indent="-171450">
              <a:buFontTx/>
              <a:buChar char="-"/>
            </a:pPr>
            <a:r>
              <a:rPr lang="en-US" sz="1200" b="0" i="0" kern="1200" dirty="0">
                <a:solidFill>
                  <a:schemeClr val="tx1"/>
                </a:solidFill>
                <a:effectLst/>
                <a:latin typeface="+mn-lt"/>
                <a:ea typeface="+mn-ea"/>
                <a:cs typeface="+mn-cs"/>
              </a:rPr>
              <a:t>The industry still depends on the magnets that control CD and DVD players and computer hard drives; magnets also drive the speaker cones in headphones, TVs, computers, and telephones. </a:t>
            </a:r>
          </a:p>
          <a:p>
            <a:pPr marL="171450" indent="-171450">
              <a:buFontTx/>
              <a:buChar char="-"/>
            </a:pPr>
            <a:r>
              <a:rPr lang="en-US" sz="1200" b="0" i="0" kern="1200" dirty="0">
                <a:solidFill>
                  <a:schemeClr val="tx1"/>
                </a:solidFill>
                <a:effectLst/>
                <a:latin typeface="+mn-lt"/>
                <a:ea typeface="+mn-ea"/>
                <a:cs typeface="+mn-cs"/>
              </a:rPr>
              <a:t>A modern car comes equipped with dozens of magnets because they are required in the motors for engine ignition, automatic window control.</a:t>
            </a:r>
            <a:br>
              <a:rPr lang="en-US" dirty="0"/>
            </a:b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3</a:t>
            </a:fld>
            <a:endParaRPr lang="en-GB"/>
          </a:p>
        </p:txBody>
      </p:sp>
    </p:spTree>
    <p:extLst>
      <p:ext uri="{BB962C8B-B14F-4D97-AF65-F5344CB8AC3E}">
        <p14:creationId xmlns:p14="http://schemas.microsoft.com/office/powerpoint/2010/main" val="428196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have learnt from Electric Field chapter that the E can be produced in the present of either positive or negative charge, it is called Monopolar. Most of you maybe expect same thing, that the magnetic field is produced by a magnetic charge. But in fact there is no magnetic charge, it is not exist. </a:t>
            </a:r>
          </a:p>
          <a:p>
            <a:r>
              <a:rPr lang="en-GB" dirty="0"/>
              <a:t>The question will be risen. </a:t>
            </a:r>
          </a:p>
        </p:txBody>
      </p:sp>
      <p:sp>
        <p:nvSpPr>
          <p:cNvPr id="4" name="Slide Number Placeholder 3"/>
          <p:cNvSpPr>
            <a:spLocks noGrp="1"/>
          </p:cNvSpPr>
          <p:nvPr>
            <p:ph type="sldNum" sz="quarter" idx="5"/>
          </p:nvPr>
        </p:nvSpPr>
        <p:spPr/>
        <p:txBody>
          <a:bodyPr/>
          <a:lstStyle/>
          <a:p>
            <a:fld id="{774F0B96-3643-425D-8E1E-A28B6AD9CD67}" type="slidenum">
              <a:rPr lang="en-GB" smtClean="0"/>
              <a:t>4</a:t>
            </a:fld>
            <a:endParaRPr lang="en-GB"/>
          </a:p>
        </p:txBody>
      </p:sp>
    </p:spTree>
    <p:extLst>
      <p:ext uri="{BB962C8B-B14F-4D97-AF65-F5344CB8AC3E}">
        <p14:creationId xmlns:p14="http://schemas.microsoft.com/office/powerpoint/2010/main" val="208918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way to produce a magnetic field is by means of elementary particles such as electrons because these particles have an intrinsic magnetic field</a:t>
            </a:r>
          </a:p>
          <a:p>
            <a:r>
              <a:rPr lang="en-US" dirty="0"/>
              <a:t>around them. In certain materials the magnetic field of the electrons add together to give a net magnetic field around that materials. However, </a:t>
            </a:r>
            <a:r>
              <a:rPr lang="en-US" sz="1200" b="0" i="0" kern="1200" dirty="0">
                <a:solidFill>
                  <a:schemeClr val="tx1"/>
                </a:solidFill>
                <a:effectLst/>
                <a:latin typeface="+mn-lt"/>
                <a:ea typeface="+mn-ea"/>
                <a:cs typeface="+mn-cs"/>
              </a:rPr>
              <a:t>the magnetic fields of the electrons cancel out, giving no net magnetic field surrounding the material.</a:t>
            </a:r>
            <a:r>
              <a:rPr lang="en-US" dirty="0"/>
              <a:t> </a:t>
            </a:r>
            <a:br>
              <a:rPr lang="en-US" dirty="0"/>
            </a:b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5</a:t>
            </a:fld>
            <a:endParaRPr lang="en-GB"/>
          </a:p>
        </p:txBody>
      </p:sp>
    </p:spTree>
    <p:extLst>
      <p:ext uri="{BB962C8B-B14F-4D97-AF65-F5344CB8AC3E}">
        <p14:creationId xmlns:p14="http://schemas.microsoft.com/office/powerpoint/2010/main" val="1587251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 magnetic monopole were available, we could define it in a similar way. Because such particles have not been found, we must define in another way,</a:t>
            </a:r>
            <a:r>
              <a:rPr lang="en-US" dirty="0"/>
              <a:t> </a:t>
            </a:r>
            <a:br>
              <a:rPr lang="en-US" dirty="0"/>
            </a:b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6</a:t>
            </a:fld>
            <a:endParaRPr lang="en-GB"/>
          </a:p>
        </p:txBody>
      </p:sp>
    </p:spTree>
    <p:extLst>
      <p:ext uri="{BB962C8B-B14F-4D97-AF65-F5344CB8AC3E}">
        <p14:creationId xmlns:p14="http://schemas.microsoft.com/office/powerpoint/2010/main" val="4184300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right-hand rule tells us that the thumb of the right hand points in the direction of (</a:t>
                </a:r>
                <a14:m>
                  <m:oMath xmlns:m="http://schemas.openxmlformats.org/officeDocument/2006/math">
                    <m:acc>
                      <m:accPr>
                        <m:chr m:val="⃗"/>
                        <m:ctrlPr>
                          <a:rPr lang="en-US" sz="1200" i="1" smtClean="0">
                            <a:latin typeface="Cambria Math" panose="02040503050406030204" pitchFamily="18" charset="0"/>
                          </a:rPr>
                        </m:ctrlPr>
                      </m:accPr>
                      <m:e>
                        <m:r>
                          <a:rPr lang="en-GB" sz="1200" i="1">
                            <a:latin typeface="Cambria Math" panose="02040503050406030204" pitchFamily="18" charset="0"/>
                          </a:rPr>
                          <m:t>𝑣</m:t>
                        </m:r>
                      </m:e>
                    </m:acc>
                    <m:r>
                      <a:rPr lang="en-US" sz="1200" i="1">
                        <a:latin typeface="Cambria Math" panose="02040503050406030204" pitchFamily="18" charset="0"/>
                        <a:ea typeface="Cambria Math" panose="02040503050406030204" pitchFamily="18" charset="0"/>
                      </a:rPr>
                      <m:t>×</m:t>
                    </m:r>
                    <m:acc>
                      <m:accPr>
                        <m:chr m:val="⃗"/>
                        <m:ctrlPr>
                          <a:rPr lang="en-US" sz="1200" i="1">
                            <a:latin typeface="Cambria Math" panose="02040503050406030204" pitchFamily="18" charset="0"/>
                            <a:ea typeface="Cambria Math" panose="02040503050406030204" pitchFamily="18" charset="0"/>
                          </a:rPr>
                        </m:ctrlPr>
                      </m:accPr>
                      <m:e>
                        <m:r>
                          <a:rPr lang="en-GB" sz="1200" i="1">
                            <a:latin typeface="Cambria Math" panose="02040503050406030204" pitchFamily="18" charset="0"/>
                            <a:ea typeface="Cambria Math" panose="02040503050406030204" pitchFamily="18" charset="0"/>
                          </a:rPr>
                          <m:t>𝐵</m:t>
                        </m:r>
                      </m:e>
                    </m:acc>
                  </m:oMath>
                </a14:m>
                <a:r>
                  <a:rPr lang="en-US" dirty="0"/>
                  <a:t>) when the fingers sweep </a:t>
                </a:r>
                <a14:m>
                  <m:oMath xmlns:m="http://schemas.openxmlformats.org/officeDocument/2006/math">
                    <m:acc>
                      <m:accPr>
                        <m:chr m:val="⃗"/>
                        <m:ctrlPr>
                          <a:rPr lang="en-US" sz="1200" i="1" smtClean="0">
                            <a:latin typeface="Cambria Math" panose="02040503050406030204" pitchFamily="18" charset="0"/>
                          </a:rPr>
                        </m:ctrlPr>
                      </m:accPr>
                      <m:e>
                        <m:r>
                          <a:rPr lang="en-GB" sz="1200" i="1">
                            <a:latin typeface="Cambria Math" panose="02040503050406030204" pitchFamily="18" charset="0"/>
                          </a:rPr>
                          <m:t>𝑣</m:t>
                        </m:r>
                      </m:e>
                    </m:acc>
                  </m:oMath>
                </a14:m>
                <a:r>
                  <a:rPr lang="en-US" dirty="0"/>
                  <a:t> into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GB" sz="1200" i="1">
                            <a:latin typeface="Cambria Math" panose="02040503050406030204" pitchFamily="18" charset="0"/>
                            <a:ea typeface="Cambria Math" panose="02040503050406030204" pitchFamily="18" charset="0"/>
                          </a:rPr>
                          <m:t>𝐵</m:t>
                        </m:r>
                      </m:e>
                    </m:acc>
                  </m:oMath>
                </a14:m>
                <a:r>
                  <a:rPr lang="en-US" dirty="0"/>
                  <a:t> . </a:t>
                </a:r>
                <a:endParaRPr lang="en-GB" dirty="0"/>
              </a:p>
            </p:txBody>
          </p:sp>
        </mc:Choice>
        <mc:Fallback xmlns="">
          <p:sp>
            <p:nvSpPr>
              <p:cNvPr id="3" name="Notes Placeholder 2"/>
              <p:cNvSpPr>
                <a:spLocks noGrp="1"/>
              </p:cNvSpPr>
              <p:nvPr>
                <p:ph type="body" idx="1"/>
              </p:nvPr>
            </p:nvSpPr>
            <p:spPr/>
            <p:txBody>
              <a:bodyPr/>
              <a:lstStyle/>
              <a:p>
                <a:r>
                  <a:rPr lang="en-US" dirty="0"/>
                  <a:t>The right-hand rule tells us that the thumb of the right hand points in the direction of (</a:t>
                </a:r>
                <a:r>
                  <a:rPr lang="en-GB" sz="1200" i="0">
                    <a:latin typeface="Cambria Math" panose="02040503050406030204" pitchFamily="18" charset="0"/>
                  </a:rPr>
                  <a:t>𝑣</a:t>
                </a:r>
                <a:r>
                  <a:rPr lang="en-US" sz="1200" i="0">
                    <a:latin typeface="Cambria Math" panose="02040503050406030204" pitchFamily="18" charset="0"/>
                  </a:rPr>
                  <a:t> ⃗</a:t>
                </a:r>
                <a:r>
                  <a:rPr lang="en-US" sz="1200" i="0">
                    <a:latin typeface="Cambria Math" panose="02040503050406030204" pitchFamily="18" charset="0"/>
                    <a:ea typeface="Cambria Math" panose="02040503050406030204" pitchFamily="18" charset="0"/>
                  </a:rPr>
                  <a:t>×</a:t>
                </a:r>
                <a:r>
                  <a:rPr lang="en-GB" sz="1200" i="0">
                    <a:latin typeface="Cambria Math" panose="02040503050406030204" pitchFamily="18" charset="0"/>
                    <a:ea typeface="Cambria Math" panose="02040503050406030204" pitchFamily="18" charset="0"/>
                  </a:rPr>
                  <a:t>𝐵</a:t>
                </a:r>
                <a:r>
                  <a:rPr lang="en-US" sz="1200" i="0">
                    <a:latin typeface="Cambria Math" panose="02040503050406030204" pitchFamily="18" charset="0"/>
                    <a:ea typeface="Cambria Math" panose="02040503050406030204" pitchFamily="18" charset="0"/>
                  </a:rPr>
                  <a:t> ⃗</a:t>
                </a:r>
                <a:r>
                  <a:rPr lang="en-US" dirty="0"/>
                  <a:t>) when the fingers sweep </a:t>
                </a:r>
                <a:r>
                  <a:rPr lang="en-GB" sz="1200" i="0">
                    <a:latin typeface="Cambria Math" panose="02040503050406030204" pitchFamily="18" charset="0"/>
                  </a:rPr>
                  <a:t>𝑣</a:t>
                </a:r>
                <a:r>
                  <a:rPr lang="en-US" sz="1200" i="0">
                    <a:latin typeface="Cambria Math" panose="02040503050406030204" pitchFamily="18" charset="0"/>
                  </a:rPr>
                  <a:t> ⃗</a:t>
                </a:r>
                <a:r>
                  <a:rPr lang="en-US" dirty="0"/>
                  <a:t> into </a:t>
                </a:r>
                <a:r>
                  <a:rPr lang="en-GB" sz="1200" i="0">
                    <a:latin typeface="Cambria Math" panose="02040503050406030204" pitchFamily="18" charset="0"/>
                    <a:ea typeface="Cambria Math" panose="02040503050406030204" pitchFamily="18" charset="0"/>
                  </a:rPr>
                  <a:t>𝐵</a:t>
                </a:r>
                <a:r>
                  <a:rPr lang="en-US" sz="1200" i="0">
                    <a:latin typeface="Cambria Math" panose="02040503050406030204" pitchFamily="18" charset="0"/>
                    <a:ea typeface="Cambria Math" panose="02040503050406030204" pitchFamily="18" charset="0"/>
                  </a:rPr>
                  <a:t> ⃗</a:t>
                </a:r>
                <a:r>
                  <a:rPr lang="en-US" dirty="0"/>
                  <a:t> . </a:t>
                </a:r>
                <a:endParaRPr lang="en-GB" dirty="0"/>
              </a:p>
            </p:txBody>
          </p:sp>
        </mc:Fallback>
      </mc:AlternateContent>
      <p:sp>
        <p:nvSpPr>
          <p:cNvPr id="4" name="Slide Number Placeholder 3"/>
          <p:cNvSpPr>
            <a:spLocks noGrp="1"/>
          </p:cNvSpPr>
          <p:nvPr>
            <p:ph type="sldNum" sz="quarter" idx="5"/>
          </p:nvPr>
        </p:nvSpPr>
        <p:spPr/>
        <p:txBody>
          <a:bodyPr/>
          <a:lstStyle/>
          <a:p>
            <a:fld id="{774F0B96-3643-425D-8E1E-A28B6AD9CD67}" type="slidenum">
              <a:rPr lang="en-GB" smtClean="0"/>
              <a:t>8</a:t>
            </a:fld>
            <a:endParaRPr lang="en-GB"/>
          </a:p>
        </p:txBody>
      </p:sp>
    </p:spTree>
    <p:extLst>
      <p:ext uri="{BB962C8B-B14F-4D97-AF65-F5344CB8AC3E}">
        <p14:creationId xmlns:p14="http://schemas.microsoft.com/office/powerpoint/2010/main" val="197341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If you apply right hand rule by sweeping your </a:t>
                </a:r>
                <a:r>
                  <a:rPr lang="en-GB" dirty="0" err="1"/>
                  <a:t>fingirs</a:t>
                </a:r>
                <a:r>
                  <a:rPr lang="en-GB" dirty="0"/>
                  <a:t> from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GB" sz="1200" b="0" i="1" smtClean="0">
                            <a:latin typeface="Cambria Math" panose="02040503050406030204" pitchFamily="18" charset="0"/>
                            <a:ea typeface="Cambria Math" panose="02040503050406030204" pitchFamily="18" charset="0"/>
                          </a:rPr>
                          <m:t>𝑣</m:t>
                        </m:r>
                      </m:e>
                    </m:acc>
                  </m:oMath>
                </a14:m>
                <a:r>
                  <a:rPr lang="en-GB" dirty="0"/>
                  <a:t> to </a:t>
                </a:r>
                <a14:m>
                  <m:oMath xmlns:m="http://schemas.openxmlformats.org/officeDocument/2006/math">
                    <m:acc>
                      <m:accPr>
                        <m:chr m:val="⃗"/>
                        <m:ctrlPr>
                          <a:rPr lang="en-US" sz="1200" i="1" smtClean="0">
                            <a:latin typeface="Cambria Math" panose="02040503050406030204" pitchFamily="18" charset="0"/>
                            <a:ea typeface="Cambria Math" panose="02040503050406030204" pitchFamily="18" charset="0"/>
                          </a:rPr>
                        </m:ctrlPr>
                      </m:accPr>
                      <m:e>
                        <m:r>
                          <a:rPr lang="en-GB" sz="1200" i="1">
                            <a:latin typeface="Cambria Math" panose="02040503050406030204" pitchFamily="18" charset="0"/>
                            <a:ea typeface="Cambria Math" panose="02040503050406030204" pitchFamily="18" charset="0"/>
                          </a:rPr>
                          <m:t>𝐵</m:t>
                        </m:r>
                      </m:e>
                    </m:acc>
                  </m:oMath>
                </a14:m>
                <a:r>
                  <a:rPr lang="en-GB" dirty="0"/>
                  <a:t>, the thumb</a:t>
                </a:r>
                <a:r>
                  <a:rPr lang="en-GB" baseline="0" dirty="0"/>
                  <a:t> will point toward you for a. For b will be away from you because it is negative charge. The last one © the force is zero because the angle between v and B are zero. </a:t>
                </a:r>
                <a:endParaRPr lang="en-GB" dirty="0"/>
              </a:p>
            </p:txBody>
          </p:sp>
        </mc:Choice>
        <mc:Fallback xmlns="">
          <p:sp>
            <p:nvSpPr>
              <p:cNvPr id="3" name="Notes Placeholder 2"/>
              <p:cNvSpPr>
                <a:spLocks noGrp="1"/>
              </p:cNvSpPr>
              <p:nvPr>
                <p:ph type="body" idx="1"/>
              </p:nvPr>
            </p:nvSpPr>
            <p:spPr/>
            <p:txBody>
              <a:bodyPr/>
              <a:lstStyle/>
              <a:p>
                <a:r>
                  <a:rPr lang="en-GB" dirty="0"/>
                  <a:t>If you apply right hand rule by sweeping your </a:t>
                </a:r>
                <a:r>
                  <a:rPr lang="en-GB" dirty="0" err="1"/>
                  <a:t>fingirs</a:t>
                </a:r>
                <a:r>
                  <a:rPr lang="en-GB" dirty="0"/>
                  <a:t> from </a:t>
                </a:r>
                <a:r>
                  <a:rPr lang="en-GB" sz="1200" b="0" i="0">
                    <a:latin typeface="Cambria Math" panose="02040503050406030204" pitchFamily="18" charset="0"/>
                    <a:ea typeface="Cambria Math" panose="02040503050406030204" pitchFamily="18" charset="0"/>
                  </a:rPr>
                  <a:t>𝑣</a:t>
                </a:r>
                <a:r>
                  <a:rPr lang="en-US" sz="1200" b="0" i="0">
                    <a:latin typeface="Cambria Math" panose="02040503050406030204" pitchFamily="18" charset="0"/>
                    <a:ea typeface="Cambria Math" panose="02040503050406030204" pitchFamily="18" charset="0"/>
                  </a:rPr>
                  <a:t> ⃗</a:t>
                </a:r>
                <a:r>
                  <a:rPr lang="en-GB" dirty="0"/>
                  <a:t> to </a:t>
                </a:r>
                <a:r>
                  <a:rPr lang="en-GB" sz="1200" i="0">
                    <a:latin typeface="Cambria Math" panose="02040503050406030204" pitchFamily="18" charset="0"/>
                    <a:ea typeface="Cambria Math" panose="02040503050406030204" pitchFamily="18" charset="0"/>
                  </a:rPr>
                  <a:t>𝐵</a:t>
                </a:r>
                <a:r>
                  <a:rPr lang="en-US" sz="1200" i="0">
                    <a:latin typeface="Cambria Math" panose="02040503050406030204" pitchFamily="18" charset="0"/>
                    <a:ea typeface="Cambria Math" panose="02040503050406030204" pitchFamily="18" charset="0"/>
                  </a:rPr>
                  <a:t> ⃗</a:t>
                </a:r>
                <a:r>
                  <a:rPr lang="en-GB" dirty="0"/>
                  <a:t>, the thumb</a:t>
                </a:r>
                <a:r>
                  <a:rPr lang="en-GB" baseline="0" dirty="0"/>
                  <a:t> will point toward you for a. For b will be away from you because it is negative charge. The last one © the force is zero because the angle between v and B are zero. </a:t>
                </a:r>
                <a:endParaRPr lang="en-GB" dirty="0"/>
              </a:p>
            </p:txBody>
          </p:sp>
        </mc:Fallback>
      </mc:AlternateContent>
      <p:sp>
        <p:nvSpPr>
          <p:cNvPr id="4" name="Slide Number Placeholder 3"/>
          <p:cNvSpPr>
            <a:spLocks noGrp="1"/>
          </p:cNvSpPr>
          <p:nvPr>
            <p:ph type="sldNum" sz="quarter" idx="5"/>
          </p:nvPr>
        </p:nvSpPr>
        <p:spPr/>
        <p:txBody>
          <a:bodyPr/>
          <a:lstStyle/>
          <a:p>
            <a:fld id="{774F0B96-3643-425D-8E1E-A28B6AD9CD67}" type="slidenum">
              <a:rPr lang="en-GB" smtClean="0"/>
              <a:t>9</a:t>
            </a:fld>
            <a:endParaRPr lang="en-GB"/>
          </a:p>
        </p:txBody>
      </p:sp>
    </p:spTree>
    <p:extLst>
      <p:ext uri="{BB962C8B-B14F-4D97-AF65-F5344CB8AC3E}">
        <p14:creationId xmlns:p14="http://schemas.microsoft.com/office/powerpoint/2010/main" val="323240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represent magnetic fields with field lines, as we did for electric fields. </a:t>
            </a:r>
            <a:r>
              <a:rPr lang="en-US" sz="1200" b="0" i="0" kern="1200" dirty="0">
                <a:solidFill>
                  <a:schemeClr val="tx1"/>
                </a:solidFill>
                <a:effectLst/>
                <a:latin typeface="+mn-lt"/>
                <a:ea typeface="+mn-ea"/>
                <a:cs typeface="+mn-cs"/>
              </a:rPr>
              <a:t>The spacing of the lines represents the magnitude of —the magnetic field is stronger where the lines are closer together, and conversely.</a:t>
            </a:r>
            <a:br>
              <a:rPr lang="en-US" dirty="0"/>
            </a:br>
            <a:endParaRPr lang="en-GB" dirty="0"/>
          </a:p>
        </p:txBody>
      </p:sp>
      <p:sp>
        <p:nvSpPr>
          <p:cNvPr id="4" name="Slide Number Placeholder 3"/>
          <p:cNvSpPr>
            <a:spLocks noGrp="1"/>
          </p:cNvSpPr>
          <p:nvPr>
            <p:ph type="sldNum" sz="quarter" idx="5"/>
          </p:nvPr>
        </p:nvSpPr>
        <p:spPr/>
        <p:txBody>
          <a:bodyPr/>
          <a:lstStyle/>
          <a:p>
            <a:fld id="{774F0B96-3643-425D-8E1E-A28B6AD9CD67}" type="slidenum">
              <a:rPr lang="en-GB" smtClean="0"/>
              <a:t>10</a:t>
            </a:fld>
            <a:endParaRPr lang="en-GB"/>
          </a:p>
        </p:txBody>
      </p:sp>
    </p:spTree>
    <p:extLst>
      <p:ext uri="{BB962C8B-B14F-4D97-AF65-F5344CB8AC3E}">
        <p14:creationId xmlns:p14="http://schemas.microsoft.com/office/powerpoint/2010/main" val="3524627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8671-974A-4C8E-B0F7-496D82B31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74473BA-10FF-41CE-B0D7-3C782D6C66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E6FDCB4-674E-4FFF-B62E-E3CC1965329B}"/>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3FF6CA50-1CC0-4BCC-94ED-A789FBAB39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6A72E8-4EE6-424E-ABEF-BA4D591BF0A4}"/>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1462269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621D-7D3E-4A01-8918-36A5E62A60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35D1BFC-78E4-4942-B108-8B01EE46A1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6703D44-3F86-44C9-BCC7-B27C6DE5D274}"/>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F5356F2A-3AD7-4DF5-A96C-1F8D6D7DA8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D20BB7-5230-48AB-B940-23153E969512}"/>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2157997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2E2CF-8AB0-47F3-B80E-21F59CB2A3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D8AF0EB-90BC-42C4-9631-3E7AB381DD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E429DB-6DAB-4AD4-825A-40F9AE53CA70}"/>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93156672-66F1-498A-83BC-B79518AB41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7B6A0C-29FA-46CA-BBCB-EBEE691CA47F}"/>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64532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99FBE-A9AF-46E8-BAB8-0E4ACA1A620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63214FF-68E6-4EAA-8664-34ECB0E7B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C18DA29-B3BB-4440-A315-AA4888ED155A}"/>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96BAE190-89AA-464D-B506-898ACDADF8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30571D2-8491-4A88-A85D-1F4E965BD9B4}"/>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599944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2FCC6-627A-4E79-AA63-F3F8897BBC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6ACB890-C980-495C-94E3-9680D69603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FA4264-4D93-40F6-9AF6-FA4918F9AB95}"/>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DF89932A-EEE8-42C7-9B04-3940D18C7B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EADD38-1411-4F4B-A2C6-D6B62851E11B}"/>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2820192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E0C0-6D87-46F7-B2BE-B2A4ECF67CF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B92B829-D4A1-4F0E-A56C-C24EF29401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810719-810D-43B0-AD8A-4A3DF74FEE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000D94E-EF86-4F9A-98CB-B14DF0F338D6}"/>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6" name="Footer Placeholder 5">
            <a:extLst>
              <a:ext uri="{FF2B5EF4-FFF2-40B4-BE49-F238E27FC236}">
                <a16:creationId xmlns:a16="http://schemas.microsoft.com/office/drawing/2014/main" id="{8455F4B3-DA21-4CA8-8FD7-EC6717DCF9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5660AE-D754-468D-B477-9C34DE9AF033}"/>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3363315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49CBA-B6C3-42CF-834D-0CF3949796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67746D-79D4-455B-9282-1151A86C83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D4E9F1-CB8F-4EFF-85A5-9F8CA7281C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9CBF4F3-59C7-4995-8439-6AA8106A96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2628F2-3ACD-47D9-B0BE-E17D6A651E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B73B43B-0B4D-4498-86F9-EA9F37BAD36B}"/>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8" name="Footer Placeholder 7">
            <a:extLst>
              <a:ext uri="{FF2B5EF4-FFF2-40B4-BE49-F238E27FC236}">
                <a16:creationId xmlns:a16="http://schemas.microsoft.com/office/drawing/2014/main" id="{78C53045-6BAA-43CF-8104-7AE523598DE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FF79A00-5057-4340-81F2-3947C164C588}"/>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134945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98AAF-5E49-4E58-B051-AB5C4B3B2C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30F29D-19F9-4C95-9B7A-932850FE03B7}"/>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4" name="Footer Placeholder 3">
            <a:extLst>
              <a:ext uri="{FF2B5EF4-FFF2-40B4-BE49-F238E27FC236}">
                <a16:creationId xmlns:a16="http://schemas.microsoft.com/office/drawing/2014/main" id="{1B3F5512-36FF-441F-95F9-D28482691B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4BDD54D-259B-44CE-9767-AB4D6E08462B}"/>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158083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18D91E-04BE-43A0-903F-38975D1DDF80}"/>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3" name="Footer Placeholder 2">
            <a:extLst>
              <a:ext uri="{FF2B5EF4-FFF2-40B4-BE49-F238E27FC236}">
                <a16:creationId xmlns:a16="http://schemas.microsoft.com/office/drawing/2014/main" id="{823E6D48-B999-4CF2-BD80-1537A2C9B2F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C6B95A-DD87-4D7F-9C0A-0301C6DDC56A}"/>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1235068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B243-47E8-4617-B6FB-AC37B7D1B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664695D-66A1-4BCC-A840-E8F0B28B7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CDB130C-8230-4CFA-BCEC-5A13E06DB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CCEEC-D4B5-4701-99AC-FA1D027424A6}"/>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6" name="Footer Placeholder 5">
            <a:extLst>
              <a:ext uri="{FF2B5EF4-FFF2-40B4-BE49-F238E27FC236}">
                <a16:creationId xmlns:a16="http://schemas.microsoft.com/office/drawing/2014/main" id="{75D3FA13-9607-4FD0-BA3B-0D374596BE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2D6DCF-3726-4ED5-988F-9B58E1C4BDED}"/>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2955352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BB98D-A648-4E09-8ABE-61B48ACBA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540FECA-2332-4388-AFB9-CBC493318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DC8F961-6CB5-48CC-B5DD-389BED856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448C1-A192-4CF9-B629-394B972E6B8E}"/>
              </a:ext>
            </a:extLst>
          </p:cNvPr>
          <p:cNvSpPr>
            <a:spLocks noGrp="1"/>
          </p:cNvSpPr>
          <p:nvPr>
            <p:ph type="dt" sz="half" idx="10"/>
          </p:nvPr>
        </p:nvSpPr>
        <p:spPr/>
        <p:txBody>
          <a:bodyPr/>
          <a:lstStyle/>
          <a:p>
            <a:fld id="{65A37378-2FD2-4BD5-81DF-EEECD84408AF}" type="datetimeFigureOut">
              <a:rPr lang="en-GB" smtClean="0"/>
              <a:t>16/04/2022</a:t>
            </a:fld>
            <a:endParaRPr lang="en-GB"/>
          </a:p>
        </p:txBody>
      </p:sp>
      <p:sp>
        <p:nvSpPr>
          <p:cNvPr id="6" name="Footer Placeholder 5">
            <a:extLst>
              <a:ext uri="{FF2B5EF4-FFF2-40B4-BE49-F238E27FC236}">
                <a16:creationId xmlns:a16="http://schemas.microsoft.com/office/drawing/2014/main" id="{DCC65D43-2A9E-4DAE-A819-B8F28836567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3792677-C3B8-411C-9D99-6138C852E2AD}"/>
              </a:ext>
            </a:extLst>
          </p:cNvPr>
          <p:cNvSpPr>
            <a:spLocks noGrp="1"/>
          </p:cNvSpPr>
          <p:nvPr>
            <p:ph type="sldNum" sz="quarter" idx="12"/>
          </p:nvPr>
        </p:nvSpPr>
        <p:spPr/>
        <p:txBody>
          <a:bodyPr/>
          <a:lstStyle/>
          <a:p>
            <a:fld id="{9F09B695-200A-41E5-91F2-55AD755E51F9}" type="slidenum">
              <a:rPr lang="en-GB" smtClean="0"/>
              <a:t>‹#›</a:t>
            </a:fld>
            <a:endParaRPr lang="en-GB"/>
          </a:p>
        </p:txBody>
      </p:sp>
    </p:spTree>
    <p:extLst>
      <p:ext uri="{BB962C8B-B14F-4D97-AF65-F5344CB8AC3E}">
        <p14:creationId xmlns:p14="http://schemas.microsoft.com/office/powerpoint/2010/main" val="2910012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A9E1C5-D2D7-407C-B0D7-28E15DA21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4FD8C9-0502-4ECA-AE5D-2E7CEF69F3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BF6E75-9E3B-402F-8997-E0454865B9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37378-2FD2-4BD5-81DF-EEECD84408AF}" type="datetimeFigureOut">
              <a:rPr lang="en-GB" smtClean="0"/>
              <a:t>16/04/2022</a:t>
            </a:fld>
            <a:endParaRPr lang="en-GB"/>
          </a:p>
        </p:txBody>
      </p:sp>
      <p:sp>
        <p:nvSpPr>
          <p:cNvPr id="5" name="Footer Placeholder 4">
            <a:extLst>
              <a:ext uri="{FF2B5EF4-FFF2-40B4-BE49-F238E27FC236}">
                <a16:creationId xmlns:a16="http://schemas.microsoft.com/office/drawing/2014/main" id="{1D7D9A31-2D1C-4E5B-97D8-7013E40A5F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6AB6B58-4BE5-4640-9631-1BE50C40F5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09B695-200A-41E5-91F2-55AD755E51F9}" type="slidenum">
              <a:rPr lang="en-GB" smtClean="0"/>
              <a:t>‹#›</a:t>
            </a:fld>
            <a:endParaRPr lang="en-GB"/>
          </a:p>
        </p:txBody>
      </p:sp>
    </p:spTree>
    <p:extLst>
      <p:ext uri="{BB962C8B-B14F-4D97-AF65-F5344CB8AC3E}">
        <p14:creationId xmlns:p14="http://schemas.microsoft.com/office/powerpoint/2010/main" val="2916923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30.png"/><Relationship Id="rId4" Type="http://schemas.openxmlformats.org/officeDocument/2006/relationships/image" Target="../media/image280.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4.png"/><Relationship Id="rId7" Type="http://schemas.openxmlformats.org/officeDocument/2006/relationships/image" Target="../media/image40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0.png"/><Relationship Id="rId5" Type="http://schemas.openxmlformats.org/officeDocument/2006/relationships/image" Target="../media/image450.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image" Target="../media/image440.png"/><Relationship Id="rId7" Type="http://schemas.openxmlformats.org/officeDocument/2006/relationships/image" Target="../media/image480.png"/><Relationship Id="rId12"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11.png"/><Relationship Id="rId4" Type="http://schemas.openxmlformats.org/officeDocument/2006/relationships/image" Target="../media/image48.png"/><Relationship Id="rId9" Type="http://schemas.openxmlformats.org/officeDocument/2006/relationships/image" Target="../media/image500.png"/><Relationship Id="rId1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15.xml"/><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18"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7.xml"/><Relationship Id="rId16"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77.png"/><Relationship Id="rId11" Type="http://schemas.openxmlformats.org/officeDocument/2006/relationships/image" Target="../media/image83.png"/><Relationship Id="rId5" Type="http://schemas.openxmlformats.org/officeDocument/2006/relationships/image" Target="../media/image760.png"/><Relationship Id="rId15" Type="http://schemas.openxmlformats.org/officeDocument/2006/relationships/image" Target="../media/image87.png"/><Relationship Id="rId10" Type="http://schemas.openxmlformats.org/officeDocument/2006/relationships/image" Target="../media/image81.png"/><Relationship Id="rId4" Type="http://schemas.openxmlformats.org/officeDocument/2006/relationships/image" Target="../media/image750.png"/><Relationship Id="rId9" Type="http://schemas.openxmlformats.org/officeDocument/2006/relationships/image" Target="../media/image80.png"/><Relationship Id="rId14"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18" Type="http://schemas.openxmlformats.org/officeDocument/2006/relationships/image" Target="../media/image3.png"/><Relationship Id="rId3" Type="http://schemas.openxmlformats.org/officeDocument/2006/relationships/diagramData" Target="../diagrams/data1.xml"/><Relationship Id="rId21" Type="http://schemas.openxmlformats.org/officeDocument/2006/relationships/image" Target="../media/image4.pn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slide" Target="slide12.xml"/><Relationship Id="rId2" Type="http://schemas.openxmlformats.org/officeDocument/2006/relationships/notesSlide" Target="../notesSlides/notesSlide2.xml"/><Relationship Id="rId16" Type="http://schemas.openxmlformats.org/officeDocument/2006/relationships/image" Target="../media/image3.png"/><Relationship Id="rId20" Type="http://schemas.openxmlformats.org/officeDocument/2006/relationships/slide" Target="slide15.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5.png"/><Relationship Id="rId5" Type="http://schemas.openxmlformats.org/officeDocument/2006/relationships/diagramQuickStyle" Target="../diagrams/quickStyle1.xml"/><Relationship Id="rId15" Type="http://schemas.openxmlformats.org/officeDocument/2006/relationships/image" Target="../media/image2.png"/><Relationship Id="rId23" Type="http://schemas.openxmlformats.org/officeDocument/2006/relationships/slide" Target="slide18.xml"/><Relationship Id="rId10" Type="http://schemas.openxmlformats.org/officeDocument/2006/relationships/diagramQuickStyle" Target="../diagrams/quickStyle2.xml"/><Relationship Id="rId19"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slide" Target="slide3.xml"/><Relationship Id="rId22"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3.png"/><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3" Type="http://schemas.openxmlformats.org/officeDocument/2006/relationships/image" Target="../media/image990.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30.png"/><Relationship Id="rId7" Type="http://schemas.openxmlformats.org/officeDocument/2006/relationships/image" Target="../media/image106.png"/><Relationship Id="rId12"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112.png"/><Relationship Id="rId5" Type="http://schemas.openxmlformats.org/officeDocument/2006/relationships/image" Target="../media/image105.png"/><Relationship Id="rId10" Type="http://schemas.openxmlformats.org/officeDocument/2006/relationships/image" Target="../media/image109.png"/><Relationship Id="rId4" Type="http://schemas.openxmlformats.org/officeDocument/2006/relationships/image" Target="../media/image102.png"/><Relationship Id="rId9" Type="http://schemas.openxmlformats.org/officeDocument/2006/relationships/image" Target="../media/image1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8" Type="http://schemas.openxmlformats.org/officeDocument/2006/relationships/slide" Target="slide8.xml"/><Relationship Id="rId3" Type="http://schemas.openxmlformats.org/officeDocument/2006/relationships/image" Target="../media/image6.png"/><Relationship Id="rId21" Type="http://schemas.openxmlformats.org/officeDocument/2006/relationships/slide" Target="slide11.xml"/><Relationship Id="rId7" Type="http://schemas.openxmlformats.org/officeDocument/2006/relationships/slide" Target="slide6.xml"/><Relationship Id="rId25" Type="http://schemas.openxmlformats.org/officeDocument/2006/relationships/image" Target="../media/image2.png"/><Relationship Id="rId2" Type="http://schemas.openxmlformats.org/officeDocument/2006/relationships/notesSlide" Target="../notesSlides/notesSlide3.xml"/><Relationship Id="rId20"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24" Type="http://schemas.openxmlformats.org/officeDocument/2006/relationships/slide" Target="slide2.xml"/><Relationship Id="rId5" Type="http://schemas.openxmlformats.org/officeDocument/2006/relationships/image" Target="../media/image6.png"/><Relationship Id="rId23" Type="http://schemas.openxmlformats.org/officeDocument/2006/relationships/image" Target="../media/image2.png"/><Relationship Id="rId19" Type="http://schemas.openxmlformats.org/officeDocument/2006/relationships/image" Target="../media/image8.png"/><Relationship Id="rId4" Type="http://schemas.openxmlformats.org/officeDocument/2006/relationships/slide" Target="slide4.xml"/><Relationship Id="rId22"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slide" Target="slide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png"/><Relationship Id="rId7" Type="http://schemas.openxmlformats.org/officeDocument/2006/relationships/image" Target="../media/image510.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90.pn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4.png"/><Relationship Id="rId7" Type="http://schemas.openxmlformats.org/officeDocument/2006/relationships/image" Target="../media/image18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6.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4AA3B-D330-4E78-9DC3-8372F720AD9D}"/>
              </a:ext>
            </a:extLst>
          </p:cNvPr>
          <p:cNvSpPr txBox="1"/>
          <p:nvPr/>
        </p:nvSpPr>
        <p:spPr>
          <a:xfrm>
            <a:off x="2188029" y="1151453"/>
            <a:ext cx="7447134" cy="224676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GB" sz="70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Chapter Eight </a:t>
            </a:r>
            <a:endParaRPr kumimoji="0" lang="ar-IQ" sz="70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lvl="0" algn="ctr">
              <a:defRPr/>
            </a:pPr>
            <a:r>
              <a:rPr lang="en-GB" sz="7000" b="1" dirty="0">
                <a:solidFill>
                  <a:srgbClr val="C00000"/>
                </a:solidFill>
                <a:latin typeface="Times New Roman" panose="02020603050405020304" pitchFamily="18" charset="0"/>
                <a:cs typeface="Times New Roman" panose="02020603050405020304" pitchFamily="18" charset="0"/>
              </a:rPr>
              <a:t>Magnetic Fields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54129E1-96F9-4A72-A839-9DDCCC35A536}"/>
                  </a:ext>
                </a:extLst>
              </p:cNvPr>
              <p:cNvSpPr txBox="1"/>
              <p:nvPr/>
            </p:nvSpPr>
            <p:spPr>
              <a:xfrm>
                <a:off x="391886" y="4331064"/>
                <a:ext cx="11413671" cy="1689437"/>
              </a:xfrm>
              <a:prstGeom prst="rect">
                <a:avLst/>
              </a:prstGeom>
              <a:noFill/>
            </p:spPr>
            <p:txBody>
              <a:bodyPr wrap="square">
                <a:spAutoFit/>
              </a:bodyPr>
              <a:lstStyle/>
              <a:p>
                <a:r>
                  <a:rPr lang="en-US" sz="3200" dirty="0"/>
                  <a:t>Our first job in this chapter is to define the magnetic field </a:t>
                </a:r>
                <a14:m>
                  <m:oMath xmlns:m="http://schemas.openxmlformats.org/officeDocument/2006/math">
                    <m:acc>
                      <m:accPr>
                        <m:chr m:val="⃗"/>
                        <m:ctrlPr>
                          <a:rPr lang="en-GB" sz="3200" i="1" smtClean="0">
                            <a:latin typeface="Cambria Math" panose="02040503050406030204" pitchFamily="18" charset="0"/>
                          </a:rPr>
                        </m:ctrlPr>
                      </m:accPr>
                      <m:e>
                        <m:r>
                          <a:rPr lang="en-GB" sz="3200" b="0" i="1" smtClean="0">
                            <a:latin typeface="Cambria Math" panose="02040503050406030204" pitchFamily="18" charset="0"/>
                          </a:rPr>
                          <m:t>𝐵</m:t>
                        </m:r>
                      </m:e>
                    </m:acc>
                  </m:oMath>
                </a14:m>
                <a:r>
                  <a:rPr lang="en-US" sz="3200" dirty="0"/>
                  <a:t>. We do so by using the experimental fact that when a charged particle moves through a magnetic field, a magnetic force </a:t>
                </a:r>
                <a14:m>
                  <m:oMath xmlns:m="http://schemas.openxmlformats.org/officeDocument/2006/math">
                    <m:acc>
                      <m:accPr>
                        <m:chr m:val="⃗"/>
                        <m:ctrlPr>
                          <a:rPr lang="en-GB" sz="3200" i="1">
                            <a:latin typeface="Cambria Math" panose="02040503050406030204" pitchFamily="18" charset="0"/>
                          </a:rPr>
                        </m:ctrlPr>
                      </m:accPr>
                      <m:e>
                        <m:sSub>
                          <m:sSubPr>
                            <m:ctrlPr>
                              <a:rPr lang="en-GB" sz="3200" i="1">
                                <a:latin typeface="Cambria Math" panose="02040503050406030204" pitchFamily="18" charset="0"/>
                              </a:rPr>
                            </m:ctrlPr>
                          </m:sSubPr>
                          <m:e>
                            <m:r>
                              <a:rPr lang="en-GB" sz="3200" i="1">
                                <a:latin typeface="Cambria Math" panose="02040503050406030204" pitchFamily="18" charset="0"/>
                              </a:rPr>
                              <m:t>𝐹</m:t>
                            </m:r>
                          </m:e>
                          <m:sub>
                            <m:r>
                              <a:rPr lang="en-GB" sz="3200" i="1">
                                <a:latin typeface="Cambria Math" panose="02040503050406030204" pitchFamily="18" charset="0"/>
                              </a:rPr>
                              <m:t>𝐵</m:t>
                            </m:r>
                          </m:sub>
                        </m:sSub>
                      </m:e>
                    </m:acc>
                    <m:r>
                      <a:rPr lang="en-GB" sz="3200" i="1">
                        <a:latin typeface="Cambria Math" panose="02040503050406030204" pitchFamily="18" charset="0"/>
                      </a:rPr>
                      <m:t> </m:t>
                    </m:r>
                  </m:oMath>
                </a14:m>
                <a:r>
                  <a:rPr lang="en-US" sz="3200" dirty="0"/>
                  <a:t>acts on the particle.</a:t>
                </a:r>
              </a:p>
            </p:txBody>
          </p:sp>
        </mc:Choice>
        <mc:Fallback>
          <p:sp>
            <p:nvSpPr>
              <p:cNvPr id="4" name="TextBox 3">
                <a:extLst>
                  <a:ext uri="{FF2B5EF4-FFF2-40B4-BE49-F238E27FC236}">
                    <a16:creationId xmlns:a16="http://schemas.microsoft.com/office/drawing/2014/main" id="{C54129E1-96F9-4A72-A839-9DDCCC35A536}"/>
                  </a:ext>
                </a:extLst>
              </p:cNvPr>
              <p:cNvSpPr txBox="1">
                <a:spLocks noRot="1" noChangeAspect="1" noMove="1" noResize="1" noEditPoints="1" noAdjustHandles="1" noChangeArrowheads="1" noChangeShapeType="1" noTextEdit="1"/>
              </p:cNvSpPr>
              <p:nvPr/>
            </p:nvSpPr>
            <p:spPr>
              <a:xfrm>
                <a:off x="391886" y="4331064"/>
                <a:ext cx="11413671" cy="1689437"/>
              </a:xfrm>
              <a:prstGeom prst="rect">
                <a:avLst/>
              </a:prstGeom>
              <a:blipFill>
                <a:blip r:embed="rId3"/>
                <a:stretch>
                  <a:fillRect l="-1335" t="-1439" r="-2242" b="-10432"/>
                </a:stretch>
              </a:blipFill>
            </p:spPr>
            <p:txBody>
              <a:bodyPr/>
              <a:lstStyle/>
              <a:p>
                <a:r>
                  <a:rPr lang="en-US">
                    <a:noFill/>
                  </a:rPr>
                  <a:t> </a:t>
                </a:r>
              </a:p>
            </p:txBody>
          </p:sp>
        </mc:Fallback>
      </mc:AlternateContent>
    </p:spTree>
    <p:extLst>
      <p:ext uri="{BB962C8B-B14F-4D97-AF65-F5344CB8AC3E}">
        <p14:creationId xmlns:p14="http://schemas.microsoft.com/office/powerpoint/2010/main" val="329123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1A424-7128-4654-A95D-C0FB01884BF9}"/>
              </a:ext>
            </a:extLst>
          </p:cNvPr>
          <p:cNvPicPr>
            <a:picLocks noChangeAspect="1"/>
          </p:cNvPicPr>
          <p:nvPr/>
        </p:nvPicPr>
        <p:blipFill rotWithShape="1">
          <a:blip r:embed="rId3"/>
          <a:srcRect l="18666" b="1547"/>
          <a:stretch/>
        </p:blipFill>
        <p:spPr>
          <a:xfrm>
            <a:off x="8405665" y="0"/>
            <a:ext cx="3786335" cy="5105873"/>
          </a:xfrm>
          <a:prstGeom prst="rect">
            <a:avLst/>
          </a:prstGeom>
        </p:spPr>
      </p:pic>
      <p:sp>
        <p:nvSpPr>
          <p:cNvPr id="2" name="Rectangle 1">
            <a:extLst>
              <a:ext uri="{FF2B5EF4-FFF2-40B4-BE49-F238E27FC236}">
                <a16:creationId xmlns:a16="http://schemas.microsoft.com/office/drawing/2014/main" id="{AB7DED6B-3346-43C4-8E85-8DB526D0726F}"/>
              </a:ext>
            </a:extLst>
          </p:cNvPr>
          <p:cNvSpPr/>
          <p:nvPr/>
        </p:nvSpPr>
        <p:spPr>
          <a:xfrm>
            <a:off x="0" y="0"/>
            <a:ext cx="4339650" cy="646331"/>
          </a:xfrm>
          <a:prstGeom prst="rect">
            <a:avLst/>
          </a:prstGeom>
        </p:spPr>
        <p:txBody>
          <a:bodyPr wrap="none">
            <a:spAutoFit/>
          </a:bodyPr>
          <a:lstStyle/>
          <a:p>
            <a:r>
              <a:rPr lang="en-GB" sz="3600" b="1" dirty="0">
                <a:solidFill>
                  <a:srgbClr val="C00000"/>
                </a:solidFill>
              </a:rPr>
              <a:t>Magnetic Field Lines</a:t>
            </a:r>
          </a:p>
        </p:txBody>
      </p:sp>
      <p:sp>
        <p:nvSpPr>
          <p:cNvPr id="4" name="Rectangle 3">
            <a:extLst>
              <a:ext uri="{FF2B5EF4-FFF2-40B4-BE49-F238E27FC236}">
                <a16:creationId xmlns:a16="http://schemas.microsoft.com/office/drawing/2014/main" id="{B7E3F0CC-9B15-417E-BE28-6D72B218E3BB}"/>
              </a:ext>
            </a:extLst>
          </p:cNvPr>
          <p:cNvSpPr/>
          <p:nvPr/>
        </p:nvSpPr>
        <p:spPr>
          <a:xfrm>
            <a:off x="-1" y="963767"/>
            <a:ext cx="8246639" cy="2062103"/>
          </a:xfrm>
          <a:prstGeom prst="rect">
            <a:avLst/>
          </a:prstGeom>
        </p:spPr>
        <p:txBody>
          <a:bodyPr wrap="square">
            <a:spAutoFit/>
          </a:bodyPr>
          <a:lstStyle/>
          <a:p>
            <a:r>
              <a:rPr lang="en-US" sz="3200" dirty="0"/>
              <a:t>The end of a magnet from which the field lines emerge is called the </a:t>
            </a:r>
            <a:r>
              <a:rPr lang="en-US" sz="3200" i="1" dirty="0"/>
              <a:t>north pole </a:t>
            </a:r>
            <a:r>
              <a:rPr lang="en-US" sz="3200" dirty="0"/>
              <a:t>of the magnet; the other end, where field lines enter the magnet, is called the </a:t>
            </a:r>
            <a:r>
              <a:rPr lang="en-US" sz="3200" i="1" dirty="0"/>
              <a:t>south pole</a:t>
            </a:r>
            <a:r>
              <a:rPr lang="en-US" sz="3200" dirty="0"/>
              <a:t>.</a:t>
            </a:r>
            <a:endParaRPr lang="en-GB" sz="3200" dirty="0"/>
          </a:p>
        </p:txBody>
      </p:sp>
      <p:pic>
        <p:nvPicPr>
          <p:cNvPr id="5" name="Picture 4">
            <a:extLst>
              <a:ext uri="{FF2B5EF4-FFF2-40B4-BE49-F238E27FC236}">
                <a16:creationId xmlns:a16="http://schemas.microsoft.com/office/drawing/2014/main" id="{AF1BCB80-1139-47FD-B823-0FE914334BF3}"/>
              </a:ext>
            </a:extLst>
          </p:cNvPr>
          <p:cNvPicPr>
            <a:picLocks noChangeAspect="1"/>
          </p:cNvPicPr>
          <p:nvPr/>
        </p:nvPicPr>
        <p:blipFill>
          <a:blip r:embed="rId4"/>
          <a:stretch>
            <a:fillRect/>
          </a:stretch>
        </p:blipFill>
        <p:spPr>
          <a:xfrm>
            <a:off x="0" y="4644409"/>
            <a:ext cx="12192000" cy="1557799"/>
          </a:xfrm>
          <a:prstGeom prst="rect">
            <a:avLst/>
          </a:prstGeom>
        </p:spPr>
      </p:pic>
    </p:spTree>
    <p:extLst>
      <p:ext uri="{BB962C8B-B14F-4D97-AF65-F5344CB8AC3E}">
        <p14:creationId xmlns:p14="http://schemas.microsoft.com/office/powerpoint/2010/main" val="328474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C6E12D-835E-426B-9F7A-877E777275E9}"/>
              </a:ext>
            </a:extLst>
          </p:cNvPr>
          <p:cNvPicPr>
            <a:picLocks noChangeAspect="1"/>
          </p:cNvPicPr>
          <p:nvPr/>
        </p:nvPicPr>
        <p:blipFill>
          <a:blip r:embed="rId3"/>
          <a:stretch>
            <a:fillRect/>
          </a:stretch>
        </p:blipFill>
        <p:spPr>
          <a:xfrm>
            <a:off x="0" y="0"/>
            <a:ext cx="7200396" cy="5905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D15BB3-18A5-4409-BC00-B56964D0EFC7}"/>
                  </a:ext>
                </a:extLst>
              </p:cNvPr>
              <p:cNvSpPr txBox="1"/>
              <p:nvPr/>
            </p:nvSpPr>
            <p:spPr>
              <a:xfrm>
                <a:off x="-57150" y="863600"/>
                <a:ext cx="12403011" cy="497637"/>
              </a:xfrm>
              <a:prstGeom prst="rect">
                <a:avLst/>
              </a:prstGeom>
              <a:noFill/>
            </p:spPr>
            <p:txBody>
              <a:bodyPr wrap="none" rtlCol="0">
                <a:spAutoFit/>
              </a:bodyPr>
              <a:lstStyle/>
              <a:p>
                <a:r>
                  <a:rPr lang="en-GB" sz="2400" dirty="0"/>
                  <a:t>From the problem we have: </a:t>
                </a:r>
                <a14:m>
                  <m:oMath xmlns:m="http://schemas.openxmlformats.org/officeDocument/2006/math">
                    <m:r>
                      <a:rPr lang="en-GB" sz="2400" b="1" i="1" smtClean="0">
                        <a:latin typeface="Cambria Math" panose="02040503050406030204" pitchFamily="18" charset="0"/>
                      </a:rPr>
                      <m:t>𝑩</m:t>
                    </m:r>
                    <m:r>
                      <a:rPr lang="en-GB" sz="2400" b="0" i="1" smtClean="0">
                        <a:latin typeface="Cambria Math" panose="02040503050406030204" pitchFamily="18" charset="0"/>
                      </a:rPr>
                      <m:t>=</m:t>
                    </m:r>
                    <m:r>
                      <a:rPr lang="en-GB" sz="2400" b="0" i="1" smtClean="0">
                        <a:latin typeface="Cambria Math" panose="02040503050406030204" pitchFamily="18" charset="0"/>
                      </a:rPr>
                      <m:t>1</m:t>
                    </m:r>
                    <m:r>
                      <a:rPr lang="en-GB" sz="2400" b="0" i="1" smtClean="0">
                        <a:latin typeface="Cambria Math" panose="02040503050406030204" pitchFamily="18" charset="0"/>
                      </a:rPr>
                      <m:t>.</m:t>
                    </m:r>
                    <m:r>
                      <a:rPr lang="en-GB" sz="2400" b="0" i="1" smtClean="0">
                        <a:latin typeface="Cambria Math" panose="02040503050406030204" pitchFamily="18" charset="0"/>
                      </a:rPr>
                      <m:t>2</m:t>
                    </m:r>
                    <m:r>
                      <a:rPr lang="en-GB" sz="2400" b="0" i="1" smtClean="0">
                        <a:latin typeface="Cambria Math" panose="02040503050406030204" pitchFamily="18" charset="0"/>
                      </a:rPr>
                      <m:t> </m:t>
                    </m:r>
                    <m:r>
                      <a:rPr lang="en-GB" sz="2400" b="0" i="1" smtClean="0">
                        <a:latin typeface="Cambria Math" panose="02040503050406030204" pitchFamily="18" charset="0"/>
                      </a:rPr>
                      <m:t>𝑚𝑇</m:t>
                    </m:r>
                    <m:r>
                      <a:rPr lang="en-GB" sz="2400" b="0" i="0" smtClean="0">
                        <a:latin typeface="Cambria Math" panose="02040503050406030204" pitchFamily="18" charset="0"/>
                      </a:rPr>
                      <m:t>, </m:t>
                    </m:r>
                    <m:r>
                      <a:rPr lang="en-GB" sz="2400" b="0" i="1" smtClean="0">
                        <a:latin typeface="Cambria Math" panose="02040503050406030204" pitchFamily="18" charset="0"/>
                      </a:rPr>
                      <m:t>𝐾𝑖𝑛𝑒𝑡𝑖𝑐</m:t>
                    </m:r>
                    <m:r>
                      <a:rPr lang="en-GB" sz="2400" b="0" i="1" smtClean="0">
                        <a:latin typeface="Cambria Math" panose="02040503050406030204" pitchFamily="18" charset="0"/>
                      </a:rPr>
                      <m:t> </m:t>
                    </m:r>
                    <m:r>
                      <a:rPr lang="en-GB" sz="2400" b="0" i="1" smtClean="0">
                        <a:latin typeface="Cambria Math" panose="02040503050406030204" pitchFamily="18" charset="0"/>
                      </a:rPr>
                      <m:t>𝐸𝑛𝑒𝑟𝑔𝑦</m:t>
                    </m:r>
                    <m:r>
                      <a:rPr lang="en-GB" sz="2400" b="0" i="1" smtClean="0">
                        <a:latin typeface="Cambria Math" panose="02040503050406030204" pitchFamily="18" charset="0"/>
                      </a:rPr>
                      <m:t> </m:t>
                    </m:r>
                    <m:d>
                      <m:dPr>
                        <m:ctrlPr>
                          <a:rPr lang="en-GB" sz="2400" b="1" i="1" smtClean="0">
                            <a:latin typeface="Cambria Math" panose="02040503050406030204" pitchFamily="18" charset="0"/>
                          </a:rPr>
                        </m:ctrlPr>
                      </m:dPr>
                      <m:e>
                        <m:r>
                          <a:rPr lang="en-GB" sz="2400" b="1" i="1" smtClean="0">
                            <a:latin typeface="Cambria Math" panose="02040503050406030204" pitchFamily="18" charset="0"/>
                          </a:rPr>
                          <m:t>𝑲</m:t>
                        </m:r>
                      </m:e>
                    </m:d>
                    <m:r>
                      <a:rPr lang="en-GB" sz="2400" b="0" i="1" smtClean="0">
                        <a:latin typeface="Cambria Math" panose="02040503050406030204" pitchFamily="18" charset="0"/>
                      </a:rPr>
                      <m:t>=</m:t>
                    </m:r>
                    <m:r>
                      <a:rPr lang="en-GB" sz="2400" b="0" i="1" smtClean="0">
                        <a:latin typeface="Cambria Math" panose="02040503050406030204" pitchFamily="18" charset="0"/>
                      </a:rPr>
                      <m:t>5</m:t>
                    </m:r>
                    <m:r>
                      <a:rPr lang="en-GB" sz="2400" b="0" i="1" smtClean="0">
                        <a:latin typeface="Cambria Math" panose="02040503050406030204" pitchFamily="18" charset="0"/>
                      </a:rPr>
                      <m:t>.</m:t>
                    </m:r>
                    <m:r>
                      <a:rPr lang="en-GB" sz="2400" b="0" i="1" smtClean="0">
                        <a:latin typeface="Cambria Math" panose="02040503050406030204" pitchFamily="18" charset="0"/>
                      </a:rPr>
                      <m:t>3</m:t>
                    </m:r>
                    <m:r>
                      <a:rPr lang="en-GB" sz="2400" b="0" i="1" smtClean="0">
                        <a:latin typeface="Cambria Math" panose="02040503050406030204" pitchFamily="18" charset="0"/>
                      </a:rPr>
                      <m:t> </m:t>
                    </m:r>
                    <m:r>
                      <a:rPr lang="en-GB" sz="2400" b="0" i="1" smtClean="0">
                        <a:latin typeface="Cambria Math" panose="02040503050406030204" pitchFamily="18" charset="0"/>
                      </a:rPr>
                      <m:t>𝑀𝑒𝑉</m:t>
                    </m:r>
                    <m:r>
                      <a:rPr lang="en-GB" sz="2400" b="0" i="1" smtClean="0">
                        <a:latin typeface="Cambria Math" panose="02040503050406030204" pitchFamily="18" charset="0"/>
                      </a:rPr>
                      <m:t>, </m:t>
                    </m:r>
                    <m:sSub>
                      <m:sSubPr>
                        <m:ctrlPr>
                          <a:rPr lang="en-GB" sz="2400" b="1" i="1" smtClean="0">
                            <a:latin typeface="Cambria Math" panose="02040503050406030204" pitchFamily="18" charset="0"/>
                          </a:rPr>
                        </m:ctrlPr>
                      </m:sSubPr>
                      <m:e>
                        <m:r>
                          <a:rPr lang="en-GB" sz="2400" b="1" i="1" smtClean="0">
                            <a:latin typeface="Cambria Math" panose="02040503050406030204" pitchFamily="18" charset="0"/>
                          </a:rPr>
                          <m:t>𝒎</m:t>
                        </m:r>
                      </m:e>
                      <m:sub>
                        <m:r>
                          <a:rPr lang="en-GB" sz="2400" b="1" i="1" smtClean="0">
                            <a:latin typeface="Cambria Math" panose="02040503050406030204" pitchFamily="18" charset="0"/>
                          </a:rPr>
                          <m:t>𝒑</m:t>
                        </m:r>
                      </m:sub>
                    </m:sSub>
                    <m:r>
                      <a:rPr lang="en-GB" sz="2400" b="0" i="1" smtClean="0">
                        <a:latin typeface="Cambria Math" panose="02040503050406030204" pitchFamily="18" charset="0"/>
                      </a:rPr>
                      <m:t>=</m:t>
                    </m:r>
                    <m:r>
                      <a:rPr lang="en-GB" sz="2400" b="0" i="1" smtClean="0">
                        <a:latin typeface="Cambria Math" panose="02040503050406030204" pitchFamily="18" charset="0"/>
                      </a:rPr>
                      <m:t>1</m:t>
                    </m:r>
                    <m:r>
                      <a:rPr lang="en-GB" sz="2400" b="0" i="1" smtClean="0">
                        <a:latin typeface="Cambria Math" panose="02040503050406030204" pitchFamily="18" charset="0"/>
                      </a:rPr>
                      <m:t>.</m:t>
                    </m:r>
                    <m:r>
                      <a:rPr lang="en-GB" sz="2400" b="0" i="1" smtClean="0">
                        <a:latin typeface="Cambria Math" panose="02040503050406030204" pitchFamily="18" charset="0"/>
                      </a:rPr>
                      <m:t>67</m:t>
                    </m:r>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27</m:t>
                        </m:r>
                      </m:sup>
                    </m:sSup>
                    <m:r>
                      <a:rPr lang="en-GB" sz="2400" b="0" i="1" smtClean="0">
                        <a:latin typeface="Cambria Math" panose="02040503050406030204" pitchFamily="18" charset="0"/>
                        <a:ea typeface="Cambria Math" panose="02040503050406030204" pitchFamily="18" charset="0"/>
                      </a:rPr>
                      <m:t>𝑘𝑔</m:t>
                    </m:r>
                  </m:oMath>
                </a14:m>
                <a:endParaRPr lang="en-GB" sz="2400" dirty="0"/>
              </a:p>
            </p:txBody>
          </p:sp>
        </mc:Choice>
        <mc:Fallback xmlns="">
          <p:sp>
            <p:nvSpPr>
              <p:cNvPr id="4" name="TextBox 3">
                <a:extLst>
                  <a:ext uri="{FF2B5EF4-FFF2-40B4-BE49-F238E27FC236}">
                    <a16:creationId xmlns:a16="http://schemas.microsoft.com/office/drawing/2014/main" id="{3BD15BB3-18A5-4409-BC00-B56964D0EFC7}"/>
                  </a:ext>
                </a:extLst>
              </p:cNvPr>
              <p:cNvSpPr txBox="1">
                <a:spLocks noRot="1" noChangeAspect="1" noMove="1" noResize="1" noEditPoints="1" noAdjustHandles="1" noChangeArrowheads="1" noChangeShapeType="1" noTextEdit="1"/>
              </p:cNvSpPr>
              <p:nvPr/>
            </p:nvSpPr>
            <p:spPr>
              <a:xfrm>
                <a:off x="-57150" y="863600"/>
                <a:ext cx="12403011" cy="497637"/>
              </a:xfrm>
              <a:prstGeom prst="rect">
                <a:avLst/>
              </a:prstGeom>
              <a:blipFill>
                <a:blip r:embed="rId4"/>
                <a:stretch>
                  <a:fillRect l="-787" t="-8642" r="-147"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F40307-9F3D-474A-91FD-40E67642CAFD}"/>
                  </a:ext>
                </a:extLst>
              </p:cNvPr>
              <p:cNvSpPr txBox="1"/>
              <p:nvPr/>
            </p:nvSpPr>
            <p:spPr>
              <a:xfrm>
                <a:off x="234949" y="1440718"/>
                <a:ext cx="8400313" cy="492443"/>
              </a:xfrm>
              <a:prstGeom prst="rect">
                <a:avLst/>
              </a:prstGeom>
              <a:noFill/>
            </p:spPr>
            <p:txBody>
              <a:bodyPr wrap="none" lIns="0" tIns="0" rIns="0" bIns="0" rtlCol="0">
                <a:spAutoFit/>
              </a:bodyPr>
              <a:lstStyle/>
              <a:p>
                <a:r>
                  <a:rPr lang="en-GB" sz="3200" b="0" dirty="0"/>
                  <a:t>We need to find the magnitude of </a:t>
                </a:r>
                <a14:m>
                  <m:oMath xmlns:m="http://schemas.openxmlformats.org/officeDocument/2006/math">
                    <m:r>
                      <a:rPr lang="en-GB" sz="3200" b="0" i="1" smtClean="0">
                        <a:latin typeface="Cambria Math" panose="02040503050406030204" pitchFamily="18" charset="0"/>
                      </a:rPr>
                      <m:t>𝐹</m:t>
                    </m:r>
                    <m:r>
                      <a:rPr lang="en-GB"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r>
                          <a:rPr lang="en-GB" sz="3200" b="0" i="1" smtClean="0">
                            <a:latin typeface="Cambria Math" panose="02040503050406030204" pitchFamily="18" charset="0"/>
                          </a:rPr>
                          <m:t>𝑞</m:t>
                        </m:r>
                      </m:e>
                    </m:d>
                    <m:r>
                      <a:rPr lang="en-GB" sz="3200" b="0" i="1" smtClean="0">
                        <a:latin typeface="Cambria Math" panose="02040503050406030204" pitchFamily="18" charset="0"/>
                      </a:rPr>
                      <m:t>𝑣𝐵</m:t>
                    </m:r>
                    <m:r>
                      <a:rPr lang="en-GB" sz="3200" b="0" i="1" smtClean="0">
                        <a:latin typeface="Cambria Math" panose="02040503050406030204" pitchFamily="18" charset="0"/>
                      </a:rPr>
                      <m:t> </m:t>
                    </m:r>
                    <m:r>
                      <a:rPr lang="en-GB" sz="3200" b="0" i="1" smtClean="0">
                        <a:latin typeface="Cambria Math" panose="02040503050406030204" pitchFamily="18" charset="0"/>
                      </a:rPr>
                      <m:t>𝑠𝑖𝑛</m:t>
                    </m:r>
                    <m:r>
                      <a:rPr lang="en-GB" sz="3200" b="0" i="1" smtClean="0">
                        <a:latin typeface="Cambria Math" panose="02040503050406030204" pitchFamily="18" charset="0"/>
                        <a:ea typeface="Cambria Math" panose="02040503050406030204" pitchFamily="18" charset="0"/>
                      </a:rPr>
                      <m:t>∅</m:t>
                    </m:r>
                  </m:oMath>
                </a14:m>
                <a:endParaRPr lang="en-GB" sz="3200" dirty="0"/>
              </a:p>
            </p:txBody>
          </p:sp>
        </mc:Choice>
        <mc:Fallback xmlns="">
          <p:sp>
            <p:nvSpPr>
              <p:cNvPr id="5" name="TextBox 4">
                <a:extLst>
                  <a:ext uri="{FF2B5EF4-FFF2-40B4-BE49-F238E27FC236}">
                    <a16:creationId xmlns:a16="http://schemas.microsoft.com/office/drawing/2014/main" id="{19F40307-9F3D-474A-91FD-40E67642CAFD}"/>
                  </a:ext>
                </a:extLst>
              </p:cNvPr>
              <p:cNvSpPr txBox="1">
                <a:spLocks noRot="1" noChangeAspect="1" noMove="1" noResize="1" noEditPoints="1" noAdjustHandles="1" noChangeArrowheads="1" noChangeShapeType="1" noTextEdit="1"/>
              </p:cNvSpPr>
              <p:nvPr/>
            </p:nvSpPr>
            <p:spPr>
              <a:xfrm>
                <a:off x="234949" y="1440718"/>
                <a:ext cx="8400313" cy="492443"/>
              </a:xfrm>
              <a:prstGeom prst="rect">
                <a:avLst/>
              </a:prstGeom>
              <a:blipFill>
                <a:blip r:embed="rId5"/>
                <a:stretch>
                  <a:fillRect l="-2975" t="-25926" b="-4814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E2E4EA5-5AF2-405B-9F42-8312AAEFC8B8}"/>
              </a:ext>
            </a:extLst>
          </p:cNvPr>
          <p:cNvPicPr>
            <a:picLocks noChangeAspect="1"/>
          </p:cNvPicPr>
          <p:nvPr/>
        </p:nvPicPr>
        <p:blipFill>
          <a:blip r:embed="rId6"/>
          <a:stretch>
            <a:fillRect/>
          </a:stretch>
        </p:blipFill>
        <p:spPr>
          <a:xfrm>
            <a:off x="234949" y="2368030"/>
            <a:ext cx="8234961" cy="1966589"/>
          </a:xfrm>
          <a:prstGeom prst="rect">
            <a:avLst/>
          </a:prstGeom>
        </p:spPr>
      </p:pic>
      <p:pic>
        <p:nvPicPr>
          <p:cNvPr id="7" name="Picture 6">
            <a:extLst>
              <a:ext uri="{FF2B5EF4-FFF2-40B4-BE49-F238E27FC236}">
                <a16:creationId xmlns:a16="http://schemas.microsoft.com/office/drawing/2014/main" id="{663A6C58-466E-4054-9D39-1D892D796551}"/>
              </a:ext>
            </a:extLst>
          </p:cNvPr>
          <p:cNvPicPr>
            <a:picLocks noChangeAspect="1"/>
          </p:cNvPicPr>
          <p:nvPr/>
        </p:nvPicPr>
        <p:blipFill>
          <a:blip r:embed="rId7"/>
          <a:stretch>
            <a:fillRect/>
          </a:stretch>
        </p:blipFill>
        <p:spPr>
          <a:xfrm>
            <a:off x="234949" y="4503008"/>
            <a:ext cx="6096000" cy="2127633"/>
          </a:xfrm>
          <a:prstGeom prst="rect">
            <a:avLst/>
          </a:prstGeom>
        </p:spPr>
      </p:pic>
      <p:sp>
        <p:nvSpPr>
          <p:cNvPr id="8" name="Rectangle 7">
            <a:extLst>
              <a:ext uri="{FF2B5EF4-FFF2-40B4-BE49-F238E27FC236}">
                <a16:creationId xmlns:a16="http://schemas.microsoft.com/office/drawing/2014/main" id="{280BFD83-A1E5-4E00-905D-4200CF41F90D}"/>
              </a:ext>
            </a:extLst>
          </p:cNvPr>
          <p:cNvSpPr/>
          <p:nvPr/>
        </p:nvSpPr>
        <p:spPr>
          <a:xfrm>
            <a:off x="6330949" y="4334619"/>
            <a:ext cx="5861051" cy="1384995"/>
          </a:xfrm>
          <a:prstGeom prst="rect">
            <a:avLst/>
          </a:prstGeom>
        </p:spPr>
        <p:txBody>
          <a:bodyPr wrap="square">
            <a:spAutoFit/>
          </a:bodyPr>
          <a:lstStyle/>
          <a:p>
            <a:r>
              <a:rPr lang="en-US" sz="2800" dirty="0"/>
              <a:t>This may seem like a small force, but it acts on a particle of small mass,  producing a large acceleration; namely</a:t>
            </a:r>
            <a:endParaRPr lang="en-GB" sz="2800" dirty="0"/>
          </a:p>
        </p:txBody>
      </p:sp>
      <p:pic>
        <p:nvPicPr>
          <p:cNvPr id="9" name="Picture 8">
            <a:extLst>
              <a:ext uri="{FF2B5EF4-FFF2-40B4-BE49-F238E27FC236}">
                <a16:creationId xmlns:a16="http://schemas.microsoft.com/office/drawing/2014/main" id="{876F9801-5BA5-449A-BF19-4721F6874EF7}"/>
              </a:ext>
            </a:extLst>
          </p:cNvPr>
          <p:cNvPicPr>
            <a:picLocks noChangeAspect="1"/>
          </p:cNvPicPr>
          <p:nvPr/>
        </p:nvPicPr>
        <p:blipFill>
          <a:blip r:embed="rId8"/>
          <a:stretch>
            <a:fillRect/>
          </a:stretch>
        </p:blipFill>
        <p:spPr>
          <a:xfrm>
            <a:off x="6412844" y="5719614"/>
            <a:ext cx="5779156" cy="938163"/>
          </a:xfrm>
          <a:prstGeom prst="rect">
            <a:avLst/>
          </a:prstGeom>
        </p:spPr>
      </p:pic>
      <p:grpSp>
        <p:nvGrpSpPr>
          <p:cNvPr id="12" name="Group 11">
            <a:extLst>
              <a:ext uri="{FF2B5EF4-FFF2-40B4-BE49-F238E27FC236}">
                <a16:creationId xmlns:a16="http://schemas.microsoft.com/office/drawing/2014/main" id="{01FD36B9-8FDB-4C65-9B99-5CFC13287256}"/>
              </a:ext>
            </a:extLst>
          </p:cNvPr>
          <p:cNvGrpSpPr/>
          <p:nvPr/>
        </p:nvGrpSpPr>
        <p:grpSpPr>
          <a:xfrm>
            <a:off x="8584073" y="1501723"/>
            <a:ext cx="3493763" cy="2931756"/>
            <a:chOff x="8584073" y="1501723"/>
            <a:chExt cx="3493763" cy="2931756"/>
          </a:xfrm>
        </p:grpSpPr>
        <p:pic>
          <p:nvPicPr>
            <p:cNvPr id="10" name="Picture 9">
              <a:extLst>
                <a:ext uri="{FF2B5EF4-FFF2-40B4-BE49-F238E27FC236}">
                  <a16:creationId xmlns:a16="http://schemas.microsoft.com/office/drawing/2014/main" id="{D61D9ABD-242F-41CE-A506-728898F486A0}"/>
                </a:ext>
              </a:extLst>
            </p:cNvPr>
            <p:cNvPicPr>
              <a:picLocks noChangeAspect="1"/>
            </p:cNvPicPr>
            <p:nvPr/>
          </p:nvPicPr>
          <p:blipFill>
            <a:blip r:embed="rId9"/>
            <a:stretch>
              <a:fillRect/>
            </a:stretch>
          </p:blipFill>
          <p:spPr>
            <a:xfrm>
              <a:off x="8584073" y="1933161"/>
              <a:ext cx="3493763" cy="2500318"/>
            </a:xfrm>
            <a:prstGeom prst="rect">
              <a:avLst/>
            </a:prstGeom>
          </p:spPr>
        </p:pic>
        <p:sp>
          <p:nvSpPr>
            <p:cNvPr id="11" name="TextBox 10">
              <a:extLst>
                <a:ext uri="{FF2B5EF4-FFF2-40B4-BE49-F238E27FC236}">
                  <a16:creationId xmlns:a16="http://schemas.microsoft.com/office/drawing/2014/main" id="{31DF75B7-CF25-490C-83B0-1DD1C3384673}"/>
                </a:ext>
              </a:extLst>
            </p:cNvPr>
            <p:cNvSpPr txBox="1"/>
            <p:nvPr/>
          </p:nvSpPr>
          <p:spPr>
            <a:xfrm>
              <a:off x="9551491" y="1501723"/>
              <a:ext cx="1558926" cy="461665"/>
            </a:xfrm>
            <a:prstGeom prst="rect">
              <a:avLst/>
            </a:prstGeom>
            <a:noFill/>
          </p:spPr>
          <p:txBody>
            <a:bodyPr wrap="square" rtlCol="0">
              <a:spAutoFit/>
            </a:bodyPr>
            <a:lstStyle/>
            <a:p>
              <a:r>
                <a:rPr lang="en-GB" sz="2400" dirty="0"/>
                <a:t>Direction </a:t>
              </a:r>
            </a:p>
          </p:txBody>
        </p:sp>
      </p:grpSp>
    </p:spTree>
    <p:extLst>
      <p:ext uri="{BB962C8B-B14F-4D97-AF65-F5344CB8AC3E}">
        <p14:creationId xmlns:p14="http://schemas.microsoft.com/office/powerpoint/2010/main" val="2686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4B10F7-8A1F-41F3-94E5-CC1A070E823A}"/>
              </a:ext>
            </a:extLst>
          </p:cNvPr>
          <p:cNvSpPr/>
          <p:nvPr/>
        </p:nvSpPr>
        <p:spPr>
          <a:xfrm>
            <a:off x="0" y="0"/>
            <a:ext cx="8059770" cy="584775"/>
          </a:xfrm>
          <a:prstGeom prst="rect">
            <a:avLst/>
          </a:prstGeom>
          <a:solidFill>
            <a:schemeClr val="accent1"/>
          </a:solidFill>
        </p:spPr>
        <p:txBody>
          <a:bodyPr wrap="none">
            <a:spAutoFit/>
          </a:bodyPr>
          <a:lstStyle/>
          <a:p>
            <a:r>
              <a:rPr lang="en-US" sz="3200" b="1" dirty="0">
                <a:solidFill>
                  <a:schemeClr val="bg1"/>
                </a:solidFill>
              </a:rPr>
              <a:t>6-2 Crossed Fields: Discovery of the Electron</a:t>
            </a:r>
            <a:endParaRPr lang="en-GB" sz="3200" b="1" dirty="0">
              <a:solidFill>
                <a:schemeClr val="bg1"/>
              </a:solidFill>
            </a:endParaRPr>
          </a:p>
        </p:txBody>
      </p:sp>
      <p:sp>
        <p:nvSpPr>
          <p:cNvPr id="3" name="Rectangle 2">
            <a:extLst>
              <a:ext uri="{FF2B5EF4-FFF2-40B4-BE49-F238E27FC236}">
                <a16:creationId xmlns:a16="http://schemas.microsoft.com/office/drawing/2014/main" id="{7931653C-0B6B-442A-89A8-AEA967D7F45C}"/>
              </a:ext>
            </a:extLst>
          </p:cNvPr>
          <p:cNvSpPr/>
          <p:nvPr/>
        </p:nvSpPr>
        <p:spPr>
          <a:xfrm>
            <a:off x="0" y="670955"/>
            <a:ext cx="12261850" cy="938719"/>
          </a:xfrm>
          <a:prstGeom prst="rect">
            <a:avLst/>
          </a:prstGeom>
        </p:spPr>
        <p:txBody>
          <a:bodyPr wrap="square">
            <a:spAutoFit/>
          </a:bodyPr>
          <a:lstStyle/>
          <a:p>
            <a:r>
              <a:rPr lang="en-US" sz="2750" dirty="0"/>
              <a:t>When an Electric field and a Magnetic field are perpendicular to each other, they are </a:t>
            </a:r>
            <a:r>
              <a:rPr lang="en-GB" sz="2750" dirty="0"/>
              <a:t>called </a:t>
            </a:r>
            <a:r>
              <a:rPr lang="en-US" sz="2750" dirty="0"/>
              <a:t>Crossed Fields. Both the two fields can produce a force on a charged</a:t>
            </a:r>
            <a:r>
              <a:rPr lang="ar-IQ" sz="2750" dirty="0"/>
              <a:t> </a:t>
            </a:r>
            <a:r>
              <a:rPr lang="en-US" sz="2750" dirty="0"/>
              <a:t>particle.</a:t>
            </a:r>
            <a:endParaRPr lang="en-GB" sz="2750" dirty="0"/>
          </a:p>
        </p:txBody>
      </p:sp>
      <p:pic>
        <p:nvPicPr>
          <p:cNvPr id="4" name="Picture 3">
            <a:extLst>
              <a:ext uri="{FF2B5EF4-FFF2-40B4-BE49-F238E27FC236}">
                <a16:creationId xmlns:a16="http://schemas.microsoft.com/office/drawing/2014/main" id="{971278D9-9A80-4AD3-80CD-76638B22DDC4}"/>
              </a:ext>
            </a:extLst>
          </p:cNvPr>
          <p:cNvPicPr>
            <a:picLocks noChangeAspect="1"/>
          </p:cNvPicPr>
          <p:nvPr/>
        </p:nvPicPr>
        <p:blipFill>
          <a:blip r:embed="rId3"/>
          <a:stretch>
            <a:fillRect/>
          </a:stretch>
        </p:blipFill>
        <p:spPr>
          <a:xfrm>
            <a:off x="0" y="1695855"/>
            <a:ext cx="12192000" cy="5162145"/>
          </a:xfrm>
          <a:prstGeom prst="rect">
            <a:avLst/>
          </a:prstGeom>
        </p:spPr>
      </p:pic>
      <p:sp>
        <p:nvSpPr>
          <p:cNvPr id="5" name="Rectangle 4">
            <a:extLst>
              <a:ext uri="{FF2B5EF4-FFF2-40B4-BE49-F238E27FC236}">
                <a16:creationId xmlns:a16="http://schemas.microsoft.com/office/drawing/2014/main" id="{7236BB2E-FC43-46B5-A016-4BF986F4EAFB}"/>
              </a:ext>
            </a:extLst>
          </p:cNvPr>
          <p:cNvSpPr/>
          <p:nvPr/>
        </p:nvSpPr>
        <p:spPr>
          <a:xfrm>
            <a:off x="323850" y="1852828"/>
            <a:ext cx="4927600" cy="523220"/>
          </a:xfrm>
          <a:prstGeom prst="rect">
            <a:avLst/>
          </a:prstGeom>
        </p:spPr>
        <p:txBody>
          <a:bodyPr wrap="square">
            <a:spAutoFit/>
          </a:bodyPr>
          <a:lstStyle/>
          <a:p>
            <a:r>
              <a:rPr lang="en-GB" sz="2800" dirty="0">
                <a:solidFill>
                  <a:srgbClr val="231F20"/>
                </a:solidFill>
              </a:rPr>
              <a:t>J. J. Thomson’s experimental</a:t>
            </a:r>
            <a:r>
              <a:rPr lang="en-GB" sz="2800" dirty="0"/>
              <a:t> </a:t>
            </a:r>
          </a:p>
        </p:txBody>
      </p:sp>
      <p:grpSp>
        <p:nvGrpSpPr>
          <p:cNvPr id="9" name="Group 8">
            <a:extLst>
              <a:ext uri="{FF2B5EF4-FFF2-40B4-BE49-F238E27FC236}">
                <a16:creationId xmlns:a16="http://schemas.microsoft.com/office/drawing/2014/main" id="{35E1033F-3D2B-4E3C-A636-68641F51F1AF}"/>
              </a:ext>
            </a:extLst>
          </p:cNvPr>
          <p:cNvGrpSpPr/>
          <p:nvPr/>
        </p:nvGrpSpPr>
        <p:grpSpPr>
          <a:xfrm>
            <a:off x="5251450" y="1961056"/>
            <a:ext cx="3379307" cy="1467944"/>
            <a:chOff x="5251450" y="1961056"/>
            <a:chExt cx="3379307" cy="1467944"/>
          </a:xfrm>
        </p:grpSpPr>
        <p:sp>
          <p:nvSpPr>
            <p:cNvPr id="6" name="Rectangle 5">
              <a:extLst>
                <a:ext uri="{FF2B5EF4-FFF2-40B4-BE49-F238E27FC236}">
                  <a16:creationId xmlns:a16="http://schemas.microsoft.com/office/drawing/2014/main" id="{09D75EB2-9B6C-40D5-8518-44EA77EEF4E9}"/>
                </a:ext>
              </a:extLst>
            </p:cNvPr>
            <p:cNvSpPr/>
            <p:nvPr/>
          </p:nvSpPr>
          <p:spPr>
            <a:xfrm rot="20445649">
              <a:off x="5360547" y="1961056"/>
              <a:ext cx="3270210" cy="461665"/>
            </a:xfrm>
            <a:prstGeom prst="rect">
              <a:avLst/>
            </a:prstGeom>
          </p:spPr>
          <p:txBody>
            <a:bodyPr wrap="square">
              <a:spAutoFit/>
            </a:bodyPr>
            <a:lstStyle/>
            <a:p>
              <a:r>
                <a:rPr lang="en-GB" sz="2400" dirty="0">
                  <a:solidFill>
                    <a:srgbClr val="231F20"/>
                  </a:solidFill>
                  <a:latin typeface="TimesTen-Roman"/>
                </a:rPr>
                <a:t>Crossed Fields Region</a:t>
              </a:r>
              <a:r>
                <a:rPr lang="en-GB" sz="2400" dirty="0"/>
                <a:t> </a:t>
              </a:r>
            </a:p>
          </p:txBody>
        </p:sp>
        <p:cxnSp>
          <p:nvCxnSpPr>
            <p:cNvPr id="8" name="Straight Arrow Connector 7">
              <a:extLst>
                <a:ext uri="{FF2B5EF4-FFF2-40B4-BE49-F238E27FC236}">
                  <a16:creationId xmlns:a16="http://schemas.microsoft.com/office/drawing/2014/main" id="{7EAC7D21-2A29-46CC-9137-E597E64FE929}"/>
                </a:ext>
              </a:extLst>
            </p:cNvPr>
            <p:cNvCxnSpPr>
              <a:endCxn id="6" idx="1"/>
            </p:cNvCxnSpPr>
            <p:nvPr/>
          </p:nvCxnSpPr>
          <p:spPr>
            <a:xfrm flipV="1">
              <a:off x="5251450" y="2730676"/>
              <a:ext cx="200416" cy="698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0" name="Freeform: Shape 9">
            <a:extLst>
              <a:ext uri="{FF2B5EF4-FFF2-40B4-BE49-F238E27FC236}">
                <a16:creationId xmlns:a16="http://schemas.microsoft.com/office/drawing/2014/main" id="{0EDF7275-438E-49E0-8DC7-4BAE548666C3}"/>
              </a:ext>
            </a:extLst>
          </p:cNvPr>
          <p:cNvSpPr/>
          <p:nvPr/>
        </p:nvSpPr>
        <p:spPr>
          <a:xfrm>
            <a:off x="5893455" y="2754999"/>
            <a:ext cx="4695887" cy="1132676"/>
          </a:xfrm>
          <a:custGeom>
            <a:avLst/>
            <a:gdLst>
              <a:gd name="connsiteX0" fmla="*/ 0 w 4695887"/>
              <a:gd name="connsiteY0" fmla="*/ 1132676 h 1132676"/>
              <a:gd name="connsiteX1" fmla="*/ 2878886 w 4695887"/>
              <a:gd name="connsiteY1" fmla="*/ 849507 h 1132676"/>
              <a:gd name="connsiteX2" fmla="*/ 4695887 w 4695887"/>
              <a:gd name="connsiteY2" fmla="*/ 0 h 1132676"/>
              <a:gd name="connsiteX3" fmla="*/ 4695887 w 4695887"/>
              <a:gd name="connsiteY3" fmla="*/ 0 h 1132676"/>
            </a:gdLst>
            <a:ahLst/>
            <a:cxnLst>
              <a:cxn ang="0">
                <a:pos x="connsiteX0" y="connsiteY0"/>
              </a:cxn>
              <a:cxn ang="0">
                <a:pos x="connsiteX1" y="connsiteY1"/>
              </a:cxn>
              <a:cxn ang="0">
                <a:pos x="connsiteX2" y="connsiteY2"/>
              </a:cxn>
              <a:cxn ang="0">
                <a:pos x="connsiteX3" y="connsiteY3"/>
              </a:cxn>
            </a:cxnLst>
            <a:rect l="l" t="t" r="r" b="b"/>
            <a:pathLst>
              <a:path w="4695887" h="1132676">
                <a:moveTo>
                  <a:pt x="0" y="1132676"/>
                </a:moveTo>
                <a:cubicBezTo>
                  <a:pt x="1048119" y="1085481"/>
                  <a:pt x="2096238" y="1038286"/>
                  <a:pt x="2878886" y="849507"/>
                </a:cubicBezTo>
                <a:cubicBezTo>
                  <a:pt x="3661534" y="660728"/>
                  <a:pt x="4695887" y="0"/>
                  <a:pt x="4695887" y="0"/>
                </a:cubicBezTo>
                <a:lnTo>
                  <a:pt x="4695887" y="0"/>
                </a:lnTo>
              </a:path>
            </a:pathLst>
          </a:custGeom>
          <a:noFill/>
          <a:ln w="31750">
            <a:solidFill>
              <a:schemeClr val="accent4"/>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E89CF15-4E6C-4B79-B60E-968EF775D9F9}"/>
              </a:ext>
            </a:extLst>
          </p:cNvPr>
          <p:cNvSpPr/>
          <p:nvPr/>
        </p:nvSpPr>
        <p:spPr>
          <a:xfrm flipV="1">
            <a:off x="5893455" y="3928737"/>
            <a:ext cx="4695887" cy="992620"/>
          </a:xfrm>
          <a:custGeom>
            <a:avLst/>
            <a:gdLst>
              <a:gd name="connsiteX0" fmla="*/ 0 w 4695887"/>
              <a:gd name="connsiteY0" fmla="*/ 1132676 h 1132676"/>
              <a:gd name="connsiteX1" fmla="*/ 2878886 w 4695887"/>
              <a:gd name="connsiteY1" fmla="*/ 849507 h 1132676"/>
              <a:gd name="connsiteX2" fmla="*/ 4695887 w 4695887"/>
              <a:gd name="connsiteY2" fmla="*/ 0 h 1132676"/>
              <a:gd name="connsiteX3" fmla="*/ 4695887 w 4695887"/>
              <a:gd name="connsiteY3" fmla="*/ 0 h 1132676"/>
            </a:gdLst>
            <a:ahLst/>
            <a:cxnLst>
              <a:cxn ang="0">
                <a:pos x="connsiteX0" y="connsiteY0"/>
              </a:cxn>
              <a:cxn ang="0">
                <a:pos x="connsiteX1" y="connsiteY1"/>
              </a:cxn>
              <a:cxn ang="0">
                <a:pos x="connsiteX2" y="connsiteY2"/>
              </a:cxn>
              <a:cxn ang="0">
                <a:pos x="connsiteX3" y="connsiteY3"/>
              </a:cxn>
            </a:cxnLst>
            <a:rect l="l" t="t" r="r" b="b"/>
            <a:pathLst>
              <a:path w="4695887" h="1132676">
                <a:moveTo>
                  <a:pt x="0" y="1132676"/>
                </a:moveTo>
                <a:cubicBezTo>
                  <a:pt x="1048119" y="1085481"/>
                  <a:pt x="2096238" y="1038286"/>
                  <a:pt x="2878886" y="849507"/>
                </a:cubicBezTo>
                <a:cubicBezTo>
                  <a:pt x="3661534" y="660728"/>
                  <a:pt x="4695887" y="0"/>
                  <a:pt x="4695887" y="0"/>
                </a:cubicBezTo>
                <a:lnTo>
                  <a:pt x="4695887" y="0"/>
                </a:lnTo>
              </a:path>
            </a:pathLst>
          </a:custGeom>
          <a:noFill/>
          <a:ln w="31750">
            <a:solidFill>
              <a:schemeClr val="accent4"/>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36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500"/>
                            </p:stCondLst>
                            <p:childTnLst>
                              <p:par>
                                <p:cTn id="33" presetID="10" presetClass="entr" presetSubtype="0" fill="hold" grpId="0" nodeType="afterEffect">
                                  <p:stCondLst>
                                    <p:cond delay="20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F846A87-DC07-47E5-ACEE-AFD2E3EEA08C}"/>
                  </a:ext>
                </a:extLst>
              </p:cNvPr>
              <p:cNvSpPr/>
              <p:nvPr/>
            </p:nvSpPr>
            <p:spPr>
              <a:xfrm>
                <a:off x="0" y="0"/>
                <a:ext cx="12192000" cy="1006366"/>
              </a:xfrm>
              <a:prstGeom prst="rect">
                <a:avLst/>
              </a:prstGeom>
            </p:spPr>
            <p:txBody>
              <a:bodyPr wrap="square">
                <a:spAutoFit/>
              </a:bodyPr>
              <a:lstStyle/>
              <a:p>
                <a:r>
                  <a:rPr lang="en-US" sz="2800" dirty="0"/>
                  <a:t>When the two fields </a:t>
                </a:r>
                <a14:m>
                  <m:oMath xmlns:m="http://schemas.openxmlformats.org/officeDocument/2006/math">
                    <m:acc>
                      <m:accPr>
                        <m:chr m:val="⃗"/>
                        <m:ctrlPr>
                          <a:rPr lang="en-US"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 </m:t>
                    </m:r>
                    <m:r>
                      <a:rPr lang="en-GB" sz="2800" b="0" i="1" smtClean="0">
                        <a:latin typeface="Cambria Math" panose="02040503050406030204" pitchFamily="18" charset="0"/>
                      </a:rPr>
                      <m:t>𝑎𝑛𝑑</m:t>
                    </m:r>
                    <m:r>
                      <a:rPr lang="en-GB" sz="2800" b="0" i="1" smtClean="0">
                        <a:latin typeface="Cambria Math" panose="02040503050406030204" pitchFamily="18" charset="0"/>
                      </a:rPr>
                      <m:t> </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𝐵</m:t>
                        </m:r>
                      </m:e>
                    </m:acc>
                  </m:oMath>
                </a14:m>
                <a:r>
                  <a:rPr lang="en-US" sz="2800" dirty="0"/>
                  <a:t> are adjusted to be equally, so that the two deflecting forces cancel each other</a:t>
                </a:r>
              </a:p>
            </p:txBody>
          </p:sp>
        </mc:Choice>
        <mc:Fallback xmlns="">
          <p:sp>
            <p:nvSpPr>
              <p:cNvPr id="3" name="Rectangle 2">
                <a:extLst>
                  <a:ext uri="{FF2B5EF4-FFF2-40B4-BE49-F238E27FC236}">
                    <a16:creationId xmlns:a16="http://schemas.microsoft.com/office/drawing/2014/main" id="{EF846A87-DC07-47E5-ACEE-AFD2E3EEA08C}"/>
                  </a:ext>
                </a:extLst>
              </p:cNvPr>
              <p:cNvSpPr>
                <a:spLocks noRot="1" noChangeAspect="1" noMove="1" noResize="1" noEditPoints="1" noAdjustHandles="1" noChangeArrowheads="1" noChangeShapeType="1" noTextEdit="1"/>
              </p:cNvSpPr>
              <p:nvPr/>
            </p:nvSpPr>
            <p:spPr>
              <a:xfrm>
                <a:off x="0" y="0"/>
                <a:ext cx="12192000" cy="1006366"/>
              </a:xfrm>
              <a:prstGeom prst="rect">
                <a:avLst/>
              </a:prstGeom>
              <a:blipFill>
                <a:blip r:embed="rId3"/>
                <a:stretch>
                  <a:fillRect l="-1000" t="-606" b="-1636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0D1FD379-F1AD-424B-8C38-5581563117E5}"/>
              </a:ext>
            </a:extLst>
          </p:cNvPr>
          <p:cNvPicPr>
            <a:picLocks noChangeAspect="1"/>
          </p:cNvPicPr>
          <p:nvPr/>
        </p:nvPicPr>
        <p:blipFill>
          <a:blip r:embed="rId4"/>
          <a:stretch>
            <a:fillRect/>
          </a:stretch>
        </p:blipFill>
        <p:spPr>
          <a:xfrm>
            <a:off x="627292" y="1889287"/>
            <a:ext cx="8212516" cy="1044412"/>
          </a:xfrm>
          <a:prstGeom prst="rect">
            <a:avLst/>
          </a:prstGeom>
        </p:spPr>
      </p:pic>
      <p:pic>
        <p:nvPicPr>
          <p:cNvPr id="5" name="Picture 4">
            <a:extLst>
              <a:ext uri="{FF2B5EF4-FFF2-40B4-BE49-F238E27FC236}">
                <a16:creationId xmlns:a16="http://schemas.microsoft.com/office/drawing/2014/main" id="{AF4B7080-BBF9-4C84-970C-0E505455A37C}"/>
              </a:ext>
            </a:extLst>
          </p:cNvPr>
          <p:cNvPicPr>
            <a:picLocks noChangeAspect="1"/>
          </p:cNvPicPr>
          <p:nvPr/>
        </p:nvPicPr>
        <p:blipFill>
          <a:blip r:embed="rId5"/>
          <a:stretch>
            <a:fillRect/>
          </a:stretch>
        </p:blipFill>
        <p:spPr>
          <a:xfrm>
            <a:off x="3342194" y="3771273"/>
            <a:ext cx="5497614" cy="1061439"/>
          </a:xfrm>
          <a:prstGeom prst="rect">
            <a:avLst/>
          </a:prstGeom>
        </p:spPr>
      </p:pic>
      <p:sp>
        <p:nvSpPr>
          <p:cNvPr id="6" name="TextBox 5">
            <a:extLst>
              <a:ext uri="{FF2B5EF4-FFF2-40B4-BE49-F238E27FC236}">
                <a16:creationId xmlns:a16="http://schemas.microsoft.com/office/drawing/2014/main" id="{063CD996-7707-44AD-94DF-9A5709BB6AD0}"/>
              </a:ext>
            </a:extLst>
          </p:cNvPr>
          <p:cNvSpPr txBox="1"/>
          <p:nvPr/>
        </p:nvSpPr>
        <p:spPr>
          <a:xfrm>
            <a:off x="66953" y="3091383"/>
            <a:ext cx="7829212" cy="523220"/>
          </a:xfrm>
          <a:prstGeom prst="rect">
            <a:avLst/>
          </a:prstGeom>
          <a:noFill/>
        </p:spPr>
        <p:txBody>
          <a:bodyPr wrap="square" rtlCol="0">
            <a:spAutoFit/>
          </a:bodyPr>
          <a:lstStyle/>
          <a:p>
            <a:r>
              <a:rPr lang="en-GB" sz="2800" dirty="0"/>
              <a:t>We can find the speed of  charged particles</a:t>
            </a:r>
          </a:p>
        </p:txBody>
      </p:sp>
      <p:pic>
        <p:nvPicPr>
          <p:cNvPr id="7" name="Picture 6">
            <a:extLst>
              <a:ext uri="{FF2B5EF4-FFF2-40B4-BE49-F238E27FC236}">
                <a16:creationId xmlns:a16="http://schemas.microsoft.com/office/drawing/2014/main" id="{8E7AEAA5-6A42-4B5B-BF08-3961701EB15D}"/>
              </a:ext>
            </a:extLst>
          </p:cNvPr>
          <p:cNvPicPr>
            <a:picLocks noChangeAspect="1"/>
          </p:cNvPicPr>
          <p:nvPr/>
        </p:nvPicPr>
        <p:blipFill>
          <a:blip r:embed="rId6"/>
          <a:stretch>
            <a:fillRect/>
          </a:stretch>
        </p:blipFill>
        <p:spPr>
          <a:xfrm>
            <a:off x="4045327" y="5512602"/>
            <a:ext cx="2936438" cy="134539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E35276-AFE2-4A2F-BFAD-3B7701DFFE18}"/>
                  </a:ext>
                </a:extLst>
              </p:cNvPr>
              <p:cNvSpPr txBox="1"/>
              <p:nvPr/>
            </p:nvSpPr>
            <p:spPr>
              <a:xfrm>
                <a:off x="66954" y="4989382"/>
                <a:ext cx="5719058" cy="523220"/>
              </a:xfrm>
              <a:prstGeom prst="rect">
                <a:avLst/>
              </a:prstGeom>
              <a:noFill/>
            </p:spPr>
            <p:txBody>
              <a:bodyPr wrap="square" rtlCol="0">
                <a:spAutoFit/>
              </a:bodyPr>
              <a:lstStyle/>
              <a:p>
                <a:r>
                  <a:rPr lang="en-GB" sz="2800" dirty="0"/>
                  <a:t>Also we can measure the ratio </a:t>
                </a:r>
                <a14:m>
                  <m:oMath xmlns:m="http://schemas.openxmlformats.org/officeDocument/2006/math">
                    <m:r>
                      <a:rPr lang="en-GB" sz="2800" b="0" i="1" smtClean="0">
                        <a:latin typeface="Cambria Math" panose="02040503050406030204" pitchFamily="18" charset="0"/>
                      </a:rPr>
                      <m:t>𝑚</m:t>
                    </m:r>
                    <m:r>
                      <a:rPr lang="en-GB" sz="2800" b="0" i="1" smtClean="0">
                        <a:latin typeface="Cambria Math" panose="02040503050406030204" pitchFamily="18" charset="0"/>
                      </a:rPr>
                      <m:t>/</m:t>
                    </m:r>
                    <m:d>
                      <m:dPr>
                        <m:begChr m:val="|"/>
                        <m:endChr m:val="|"/>
                        <m:ctrlPr>
                          <a:rPr lang="en-GB" sz="2800" b="0" i="1" smtClean="0">
                            <a:latin typeface="Cambria Math" panose="02040503050406030204" pitchFamily="18" charset="0"/>
                          </a:rPr>
                        </m:ctrlPr>
                      </m:dPr>
                      <m:e>
                        <m:r>
                          <a:rPr lang="en-GB" sz="2800" b="0" i="1" smtClean="0">
                            <a:latin typeface="Cambria Math" panose="02040503050406030204" pitchFamily="18" charset="0"/>
                          </a:rPr>
                          <m:t>𝑞</m:t>
                        </m:r>
                      </m:e>
                    </m:d>
                  </m:oMath>
                </a14:m>
                <a:endParaRPr lang="en-GB" sz="2800" dirty="0"/>
              </a:p>
            </p:txBody>
          </p:sp>
        </mc:Choice>
        <mc:Fallback xmlns="">
          <p:sp>
            <p:nvSpPr>
              <p:cNvPr id="8" name="TextBox 7">
                <a:extLst>
                  <a:ext uri="{FF2B5EF4-FFF2-40B4-BE49-F238E27FC236}">
                    <a16:creationId xmlns:a16="http://schemas.microsoft.com/office/drawing/2014/main" id="{39E35276-AFE2-4A2F-BFAD-3B7701DFFE18}"/>
                  </a:ext>
                </a:extLst>
              </p:cNvPr>
              <p:cNvSpPr txBox="1">
                <a:spLocks noRot="1" noChangeAspect="1" noMove="1" noResize="1" noEditPoints="1" noAdjustHandles="1" noChangeArrowheads="1" noChangeShapeType="1" noTextEdit="1"/>
              </p:cNvSpPr>
              <p:nvPr/>
            </p:nvSpPr>
            <p:spPr>
              <a:xfrm>
                <a:off x="66954" y="4989382"/>
                <a:ext cx="5719058" cy="523220"/>
              </a:xfrm>
              <a:prstGeom prst="rect">
                <a:avLst/>
              </a:prstGeom>
              <a:blipFill>
                <a:blip r:embed="rId7"/>
                <a:stretch>
                  <a:fillRect l="-2239" t="-11628" b="-313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B26482-6B3E-449C-BA63-E2599C9F1EDA}"/>
                  </a:ext>
                </a:extLst>
              </p:cNvPr>
              <p:cNvSpPr txBox="1"/>
              <p:nvPr/>
            </p:nvSpPr>
            <p:spPr>
              <a:xfrm>
                <a:off x="7726300" y="5769802"/>
                <a:ext cx="4359512" cy="830997"/>
              </a:xfrm>
              <a:prstGeom prst="rect">
                <a:avLst/>
              </a:prstGeom>
              <a:noFill/>
            </p:spPr>
            <p:txBody>
              <a:bodyPr wrap="square" rtlCol="0">
                <a:spAutoFit/>
              </a:bodyPr>
              <a:lstStyle/>
              <a:p>
                <a14:m>
                  <m:oMath xmlns:m="http://schemas.openxmlformats.org/officeDocument/2006/math">
                    <m:r>
                      <a:rPr lang="en-GB" sz="2400" b="0" i="1" smtClean="0">
                        <a:latin typeface="Cambria Math" panose="02040503050406030204" pitchFamily="18" charset="0"/>
                      </a:rPr>
                      <m:t>𝑦</m:t>
                    </m:r>
                  </m:oMath>
                </a14:m>
                <a:r>
                  <a:rPr lang="en-GB" sz="2400" dirty="0"/>
                  <a:t> the deflection of the beam</a:t>
                </a:r>
              </a:p>
              <a:p>
                <a14:m>
                  <m:oMath xmlns:m="http://schemas.openxmlformats.org/officeDocument/2006/math">
                    <m:r>
                      <a:rPr lang="en-GB" sz="2400" b="0" i="1" smtClean="0">
                        <a:latin typeface="Cambria Math" panose="02040503050406030204" pitchFamily="18" charset="0"/>
                      </a:rPr>
                      <m:t>𝐿</m:t>
                    </m:r>
                  </m:oMath>
                </a14:m>
                <a:r>
                  <a:rPr lang="en-GB" sz="2400" dirty="0"/>
                  <a:t> the length of the plates</a:t>
                </a:r>
              </a:p>
            </p:txBody>
          </p:sp>
        </mc:Choice>
        <mc:Fallback xmlns="">
          <p:sp>
            <p:nvSpPr>
              <p:cNvPr id="9" name="TextBox 8">
                <a:extLst>
                  <a:ext uri="{FF2B5EF4-FFF2-40B4-BE49-F238E27FC236}">
                    <a16:creationId xmlns:a16="http://schemas.microsoft.com/office/drawing/2014/main" id="{57B26482-6B3E-449C-BA63-E2599C9F1EDA}"/>
                  </a:ext>
                </a:extLst>
              </p:cNvPr>
              <p:cNvSpPr txBox="1">
                <a:spLocks noRot="1" noChangeAspect="1" noMove="1" noResize="1" noEditPoints="1" noAdjustHandles="1" noChangeArrowheads="1" noChangeShapeType="1" noTextEdit="1"/>
              </p:cNvSpPr>
              <p:nvPr/>
            </p:nvSpPr>
            <p:spPr>
              <a:xfrm>
                <a:off x="7726300" y="5769802"/>
                <a:ext cx="4359512" cy="830997"/>
              </a:xfrm>
              <a:prstGeom prst="rect">
                <a:avLst/>
              </a:prstGeom>
              <a:blipFill>
                <a:blip r:embed="rId8"/>
                <a:stretch>
                  <a:fillRect l="-419" t="-5839" b="-15328"/>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67D0034D-9493-4090-A2D1-DD64308B8ED3}"/>
              </a:ext>
            </a:extLst>
          </p:cNvPr>
          <p:cNvPicPr>
            <a:picLocks noChangeAspect="1"/>
          </p:cNvPicPr>
          <p:nvPr/>
        </p:nvPicPr>
        <p:blipFill rotWithShape="1">
          <a:blip r:embed="rId9"/>
          <a:srcRect l="57919"/>
          <a:stretch/>
        </p:blipFill>
        <p:spPr>
          <a:xfrm>
            <a:off x="9047129" y="599466"/>
            <a:ext cx="3038684" cy="3058134"/>
          </a:xfrm>
          <a:prstGeom prst="rect">
            <a:avLst/>
          </a:prstGeom>
        </p:spPr>
      </p:pic>
    </p:spTree>
    <p:extLst>
      <p:ext uri="{BB962C8B-B14F-4D97-AF65-F5344CB8AC3E}">
        <p14:creationId xmlns:p14="http://schemas.microsoft.com/office/powerpoint/2010/main" val="130596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42"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F26BCB-7F70-47C3-99CC-75D52C73A372}"/>
              </a:ext>
            </a:extLst>
          </p:cNvPr>
          <p:cNvPicPr>
            <a:picLocks noChangeAspect="1"/>
          </p:cNvPicPr>
          <p:nvPr/>
        </p:nvPicPr>
        <p:blipFill>
          <a:blip r:embed="rId2"/>
          <a:stretch>
            <a:fillRect/>
          </a:stretch>
        </p:blipFill>
        <p:spPr>
          <a:xfrm>
            <a:off x="0" y="0"/>
            <a:ext cx="12192000" cy="4328446"/>
          </a:xfrm>
          <a:prstGeom prst="rect">
            <a:avLst/>
          </a:prstGeom>
        </p:spPr>
      </p:pic>
      <p:sp>
        <p:nvSpPr>
          <p:cNvPr id="3" name="Rectangle 2">
            <a:extLst>
              <a:ext uri="{FF2B5EF4-FFF2-40B4-BE49-F238E27FC236}">
                <a16:creationId xmlns:a16="http://schemas.microsoft.com/office/drawing/2014/main" id="{11A1A9FA-0F68-480C-AC7B-F25EE8E18B02}"/>
              </a:ext>
            </a:extLst>
          </p:cNvPr>
          <p:cNvSpPr/>
          <p:nvPr/>
        </p:nvSpPr>
        <p:spPr>
          <a:xfrm>
            <a:off x="391886" y="4328446"/>
            <a:ext cx="11800114" cy="954107"/>
          </a:xfrm>
          <a:prstGeom prst="rect">
            <a:avLst/>
          </a:prstGeom>
        </p:spPr>
        <p:txBody>
          <a:bodyPr wrap="square">
            <a:spAutoFit/>
          </a:bodyPr>
          <a:lstStyle/>
          <a:p>
            <a:r>
              <a:rPr lang="en-US" sz="2800" dirty="0"/>
              <a:t> (a) 2 ( perpendicular) , then tie of 1 and 3 (zero because parallel and antiparallel) </a:t>
            </a:r>
          </a:p>
          <a:p>
            <a:r>
              <a:rPr lang="en-US" sz="2800" dirty="0"/>
              <a:t>(b) 4</a:t>
            </a:r>
            <a:endParaRPr lang="en-GB" sz="2800" dirty="0"/>
          </a:p>
        </p:txBody>
      </p:sp>
      <p:sp>
        <p:nvSpPr>
          <p:cNvPr id="4" name="Rectangle 3">
            <a:extLst>
              <a:ext uri="{FF2B5EF4-FFF2-40B4-BE49-F238E27FC236}">
                <a16:creationId xmlns:a16="http://schemas.microsoft.com/office/drawing/2014/main" id="{62701A14-DD9A-4CB0-A532-ADEFDE86A73E}"/>
              </a:ext>
            </a:extLst>
          </p:cNvPr>
          <p:cNvSpPr/>
          <p:nvPr/>
        </p:nvSpPr>
        <p:spPr>
          <a:xfrm>
            <a:off x="10211783" y="2719603"/>
            <a:ext cx="625332" cy="1368650"/>
          </a:xfrm>
          <a:prstGeom prst="rect">
            <a:avLst/>
          </a:prstGeom>
          <a:solidFill>
            <a:schemeClr val="accent4">
              <a:lumMod val="20000"/>
              <a:lumOff val="80000"/>
            </a:schemeClr>
          </a:solidFill>
          <a:ln>
            <a:solidFill>
              <a:srgbClr val="FCE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174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E8ED9D-603A-4568-AF59-17ED8D41A6D0}"/>
              </a:ext>
            </a:extLst>
          </p:cNvPr>
          <p:cNvSpPr/>
          <p:nvPr/>
        </p:nvSpPr>
        <p:spPr>
          <a:xfrm>
            <a:off x="0" y="0"/>
            <a:ext cx="7389523" cy="523220"/>
          </a:xfrm>
          <a:prstGeom prst="rect">
            <a:avLst/>
          </a:prstGeom>
          <a:solidFill>
            <a:schemeClr val="accent1"/>
          </a:solidFill>
        </p:spPr>
        <p:txBody>
          <a:bodyPr wrap="none">
            <a:spAutoFit/>
          </a:bodyPr>
          <a:lstStyle/>
          <a:p>
            <a:r>
              <a:rPr lang="en-US" sz="2800" b="1" dirty="0">
                <a:solidFill>
                  <a:schemeClr val="bg1"/>
                </a:solidFill>
              </a:rPr>
              <a:t>6-3 CROSSED FIELDS: THE HALL EFFECT</a:t>
            </a:r>
            <a:endParaRPr lang="en-GB" sz="2800" b="1" dirty="0">
              <a:solidFill>
                <a:schemeClr val="bg1"/>
              </a:solidFill>
            </a:endParaRPr>
          </a:p>
        </p:txBody>
      </p:sp>
      <p:sp>
        <p:nvSpPr>
          <p:cNvPr id="3" name="Rectangle 2">
            <a:extLst>
              <a:ext uri="{FF2B5EF4-FFF2-40B4-BE49-F238E27FC236}">
                <a16:creationId xmlns:a16="http://schemas.microsoft.com/office/drawing/2014/main" id="{F286C212-CDE5-44E8-B6C2-9448682BC886}"/>
              </a:ext>
            </a:extLst>
          </p:cNvPr>
          <p:cNvSpPr/>
          <p:nvPr/>
        </p:nvSpPr>
        <p:spPr>
          <a:xfrm>
            <a:off x="-30248" y="532246"/>
            <a:ext cx="12192000" cy="1384995"/>
          </a:xfrm>
          <a:prstGeom prst="rect">
            <a:avLst/>
          </a:prstGeom>
        </p:spPr>
        <p:txBody>
          <a:bodyPr wrap="square">
            <a:spAutoFit/>
          </a:bodyPr>
          <a:lstStyle/>
          <a:p>
            <a:r>
              <a:rPr lang="en-US" sz="2800" dirty="0"/>
              <a:t>Hall Effect allows us to find out whether the charge carriers in a conductor are positively or negatively charged. Beyond that, we can measure the number of such carriers per unit volume of the conductor and the draft speed.</a:t>
            </a:r>
            <a:endParaRPr lang="en-GB" sz="2800" dirty="0"/>
          </a:p>
        </p:txBody>
      </p:sp>
      <p:pic>
        <p:nvPicPr>
          <p:cNvPr id="5" name="Picture 4">
            <a:extLst>
              <a:ext uri="{FF2B5EF4-FFF2-40B4-BE49-F238E27FC236}">
                <a16:creationId xmlns:a16="http://schemas.microsoft.com/office/drawing/2014/main" id="{1EB0D518-4ED2-4A9F-B1BF-4BAA56A6D9BE}"/>
              </a:ext>
            </a:extLst>
          </p:cNvPr>
          <p:cNvPicPr>
            <a:picLocks noChangeAspect="1"/>
          </p:cNvPicPr>
          <p:nvPr/>
        </p:nvPicPr>
        <p:blipFill>
          <a:blip r:embed="rId3"/>
          <a:stretch>
            <a:fillRect/>
          </a:stretch>
        </p:blipFill>
        <p:spPr>
          <a:xfrm>
            <a:off x="10697434" y="1764040"/>
            <a:ext cx="1464318" cy="4609455"/>
          </a:xfrm>
          <a:prstGeom prst="rect">
            <a:avLst/>
          </a:prstGeom>
        </p:spPr>
      </p:pic>
      <p:pic>
        <p:nvPicPr>
          <p:cNvPr id="6" name="Picture 5">
            <a:extLst>
              <a:ext uri="{FF2B5EF4-FFF2-40B4-BE49-F238E27FC236}">
                <a16:creationId xmlns:a16="http://schemas.microsoft.com/office/drawing/2014/main" id="{92FEC2EE-4D80-499F-B1FE-B49A44DD3BD5}"/>
              </a:ext>
            </a:extLst>
          </p:cNvPr>
          <p:cNvPicPr>
            <a:picLocks noChangeAspect="1"/>
          </p:cNvPicPr>
          <p:nvPr/>
        </p:nvPicPr>
        <p:blipFill rotWithShape="1">
          <a:blip r:embed="rId4"/>
          <a:srcRect l="55828" t="2399"/>
          <a:stretch/>
        </p:blipFill>
        <p:spPr>
          <a:xfrm>
            <a:off x="8287987" y="1764040"/>
            <a:ext cx="1558624" cy="4650564"/>
          </a:xfrm>
          <a:prstGeom prst="rect">
            <a:avLst/>
          </a:prstGeom>
        </p:spPr>
      </p:pic>
      <p:pic>
        <p:nvPicPr>
          <p:cNvPr id="4" name="Picture 3">
            <a:extLst>
              <a:ext uri="{FF2B5EF4-FFF2-40B4-BE49-F238E27FC236}">
                <a16:creationId xmlns:a16="http://schemas.microsoft.com/office/drawing/2014/main" id="{309E944F-6577-4D73-9B6A-2ED2CF4354D3}"/>
              </a:ext>
            </a:extLst>
          </p:cNvPr>
          <p:cNvPicPr>
            <a:picLocks noChangeAspect="1"/>
          </p:cNvPicPr>
          <p:nvPr/>
        </p:nvPicPr>
        <p:blipFill rotWithShape="1">
          <a:blip r:embed="rId4"/>
          <a:srcRect l="5997" t="2531" r="52669" b="-14"/>
          <a:stretch/>
        </p:blipFill>
        <p:spPr>
          <a:xfrm>
            <a:off x="2530652" y="1805149"/>
            <a:ext cx="1447366" cy="4609455"/>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6A0DB3D-4370-4BCB-9BF4-84E0C1079ACE}"/>
                  </a:ext>
                </a:extLst>
              </p:cNvPr>
              <p:cNvSpPr/>
              <p:nvPr/>
            </p:nvSpPr>
            <p:spPr>
              <a:xfrm>
                <a:off x="52556" y="2362731"/>
                <a:ext cx="2478096" cy="2308324"/>
              </a:xfrm>
              <a:prstGeom prst="rect">
                <a:avLst/>
              </a:prstGeom>
            </p:spPr>
            <p:txBody>
              <a:bodyPr wrap="square">
                <a:spAutoFit/>
              </a:bodyPr>
              <a:lstStyle/>
              <a:p>
                <a14:m>
                  <m:oMath xmlns:m="http://schemas.openxmlformats.org/officeDocument/2006/math">
                    <m:r>
                      <a:rPr lang="en-US" sz="2400" i="1" dirty="0" smtClean="0">
                        <a:latin typeface="Cambria Math" panose="02040503050406030204" pitchFamily="18" charset="0"/>
                      </a:rPr>
                      <m:t>𝑒</m:t>
                    </m:r>
                  </m:oMath>
                </a14:m>
                <a:r>
                  <a:rPr lang="en-US" sz="2400" dirty="0"/>
                  <a:t> piling up on the right edge of the strip, leaving uncompensated positive charges on the left edge.</a:t>
                </a:r>
                <a:endParaRPr lang="en-GB" sz="2400" dirty="0"/>
              </a:p>
            </p:txBody>
          </p:sp>
        </mc:Choice>
        <mc:Fallback xmlns="">
          <p:sp>
            <p:nvSpPr>
              <p:cNvPr id="7" name="Rectangle 6">
                <a:extLst>
                  <a:ext uri="{FF2B5EF4-FFF2-40B4-BE49-F238E27FC236}">
                    <a16:creationId xmlns:a16="http://schemas.microsoft.com/office/drawing/2014/main" id="{76A0DB3D-4370-4BCB-9BF4-84E0C1079ACE}"/>
                  </a:ext>
                </a:extLst>
              </p:cNvPr>
              <p:cNvSpPr>
                <a:spLocks noRot="1" noChangeAspect="1" noMove="1" noResize="1" noEditPoints="1" noAdjustHandles="1" noChangeArrowheads="1" noChangeShapeType="1" noTextEdit="1"/>
              </p:cNvSpPr>
              <p:nvPr/>
            </p:nvSpPr>
            <p:spPr>
              <a:xfrm>
                <a:off x="52556" y="2362731"/>
                <a:ext cx="2478096" cy="2308324"/>
              </a:xfrm>
              <a:prstGeom prst="rect">
                <a:avLst/>
              </a:prstGeom>
              <a:blipFill>
                <a:blip r:embed="rId5"/>
                <a:stretch>
                  <a:fillRect l="-3941" t="-2116" r="-1232" b="-52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6AF71F-D3DA-4CCA-8865-77FB0890F347}"/>
                  </a:ext>
                </a:extLst>
              </p:cNvPr>
              <p:cNvSpPr txBox="1"/>
              <p:nvPr/>
            </p:nvSpPr>
            <p:spPr>
              <a:xfrm>
                <a:off x="4135981" y="2310736"/>
                <a:ext cx="4078003" cy="2073260"/>
              </a:xfrm>
              <a:prstGeom prst="rect">
                <a:avLst/>
              </a:prstGeom>
              <a:noFill/>
            </p:spPr>
            <p:txBody>
              <a:bodyPr wrap="square" rtlCol="0">
                <a:spAutoFit/>
              </a:bodyPr>
              <a:lstStyle/>
              <a:p>
                <a:r>
                  <a:rPr lang="en-GB" sz="2400" dirty="0"/>
                  <a:t>After balance, Electric Field </a:t>
                </a:r>
                <a14:m>
                  <m:oMath xmlns:m="http://schemas.openxmlformats.org/officeDocument/2006/math">
                    <m:acc>
                      <m:accPr>
                        <m:chr m:val="⃗"/>
                        <m:ctrlPr>
                          <a:rPr lang="en-GB" sz="2400" i="1" dirty="0" smtClean="0">
                            <a:latin typeface="Cambria Math" panose="02040503050406030204" pitchFamily="18" charset="0"/>
                          </a:rPr>
                        </m:ctrlPr>
                      </m:accPr>
                      <m:e>
                        <m:r>
                          <a:rPr lang="en-GB" sz="2400" b="0" i="1" dirty="0" smtClean="0">
                            <a:latin typeface="Cambria Math" panose="02040503050406030204" pitchFamily="18" charset="0"/>
                          </a:rPr>
                          <m:t>𝐸</m:t>
                        </m:r>
                      </m:e>
                    </m:acc>
                  </m:oMath>
                </a14:m>
                <a:r>
                  <a:rPr lang="en-GB" sz="2400" dirty="0"/>
                  <a:t> will be produced from + to – charges, pushing </a:t>
                </a:r>
                <a14:m>
                  <m:oMath xmlns:m="http://schemas.openxmlformats.org/officeDocument/2006/math">
                    <m:r>
                      <a:rPr lang="en-GB" sz="2400" i="1" dirty="0" smtClean="0">
                        <a:latin typeface="Cambria Math" panose="02040503050406030204" pitchFamily="18" charset="0"/>
                      </a:rPr>
                      <m:t>𝑒</m:t>
                    </m:r>
                  </m:oMath>
                </a14:m>
                <a:r>
                  <a:rPr lang="en-GB" sz="2400" dirty="0"/>
                  <a:t> to left side. We will have Electric Force </a:t>
                </a:r>
                <a14:m>
                  <m:oMath xmlns:m="http://schemas.openxmlformats.org/officeDocument/2006/math">
                    <m:acc>
                      <m:accPr>
                        <m:chr m:val="⃗"/>
                        <m:ctrlPr>
                          <a:rPr lang="en-GB" sz="2400" i="1" smtClean="0">
                            <a:latin typeface="Cambria Math" panose="02040503050406030204" pitchFamily="18" charset="0"/>
                          </a:rPr>
                        </m:ctrlPr>
                      </m:accPr>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𝐸</m:t>
                            </m:r>
                          </m:sub>
                        </m:sSub>
                      </m:e>
                    </m:acc>
                  </m:oMath>
                </a14:m>
                <a:r>
                  <a:rPr lang="en-GB" sz="2400" dirty="0"/>
                  <a:t> opposite to Magnetic Force </a:t>
                </a:r>
                <a14:m>
                  <m:oMath xmlns:m="http://schemas.openxmlformats.org/officeDocument/2006/math">
                    <m:acc>
                      <m:accPr>
                        <m:chr m:val="⃗"/>
                        <m:ctrlPr>
                          <a:rPr lang="en-GB" sz="2400" i="1">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b="0" i="1" smtClean="0">
                                <a:latin typeface="Cambria Math" panose="02040503050406030204" pitchFamily="18" charset="0"/>
                              </a:rPr>
                              <m:t>𝐵</m:t>
                            </m:r>
                          </m:sub>
                        </m:sSub>
                      </m:e>
                    </m:acc>
                  </m:oMath>
                </a14:m>
                <a:r>
                  <a:rPr lang="en-GB" sz="2400" dirty="0"/>
                  <a:t>. </a:t>
                </a:r>
              </a:p>
            </p:txBody>
          </p:sp>
        </mc:Choice>
        <mc:Fallback xmlns="">
          <p:sp>
            <p:nvSpPr>
              <p:cNvPr id="8" name="TextBox 7">
                <a:extLst>
                  <a:ext uri="{FF2B5EF4-FFF2-40B4-BE49-F238E27FC236}">
                    <a16:creationId xmlns:a16="http://schemas.microsoft.com/office/drawing/2014/main" id="{CF6AF71F-D3DA-4CCA-8865-77FB0890F347}"/>
                  </a:ext>
                </a:extLst>
              </p:cNvPr>
              <p:cNvSpPr txBox="1">
                <a:spLocks noRot="1" noChangeAspect="1" noMove="1" noResize="1" noEditPoints="1" noAdjustHandles="1" noChangeArrowheads="1" noChangeShapeType="1" noTextEdit="1"/>
              </p:cNvSpPr>
              <p:nvPr/>
            </p:nvSpPr>
            <p:spPr>
              <a:xfrm>
                <a:off x="4135981" y="2310736"/>
                <a:ext cx="4078003" cy="2073260"/>
              </a:xfrm>
              <a:prstGeom prst="rect">
                <a:avLst/>
              </a:prstGeom>
              <a:blipFill>
                <a:blip r:embed="rId6"/>
                <a:stretch>
                  <a:fillRect l="-2242" r="-2242"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69580A-16EB-47CF-8D50-244BC42232B9}"/>
                  </a:ext>
                </a:extLst>
              </p:cNvPr>
              <p:cNvSpPr txBox="1"/>
              <p:nvPr/>
            </p:nvSpPr>
            <p:spPr>
              <a:xfrm>
                <a:off x="4467983" y="4590272"/>
                <a:ext cx="1112135" cy="4140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𝐸</m:t>
                              </m:r>
                            </m:sub>
                          </m:sSub>
                        </m:e>
                      </m:acc>
                      <m:r>
                        <a:rPr lang="en-GB" sz="2400" b="0" i="1" smtClean="0">
                          <a:latin typeface="Cambria Math" panose="02040503050406030204" pitchFamily="18" charset="0"/>
                        </a:rPr>
                        <m:t>=</m:t>
                      </m:r>
                      <m:acc>
                        <m:accPr>
                          <m:chr m:val="⃗"/>
                          <m:ctrlPr>
                            <a:rPr lang="en-GB" sz="2400" i="1">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b="0" i="1" smtClean="0">
                                  <a:latin typeface="Cambria Math" panose="02040503050406030204" pitchFamily="18" charset="0"/>
                                </a:rPr>
                                <m:t>𝐵</m:t>
                              </m:r>
                            </m:sub>
                          </m:sSub>
                        </m:e>
                      </m:acc>
                    </m:oMath>
                  </m:oMathPara>
                </a14:m>
                <a:endParaRPr lang="en-GB" sz="2400" dirty="0"/>
              </a:p>
            </p:txBody>
          </p:sp>
        </mc:Choice>
        <mc:Fallback xmlns="">
          <p:sp>
            <p:nvSpPr>
              <p:cNvPr id="10" name="TextBox 9">
                <a:extLst>
                  <a:ext uri="{FF2B5EF4-FFF2-40B4-BE49-F238E27FC236}">
                    <a16:creationId xmlns:a16="http://schemas.microsoft.com/office/drawing/2014/main" id="{CF69580A-16EB-47CF-8D50-244BC42232B9}"/>
                  </a:ext>
                </a:extLst>
              </p:cNvPr>
              <p:cNvSpPr txBox="1">
                <a:spLocks noRot="1" noChangeAspect="1" noMove="1" noResize="1" noEditPoints="1" noAdjustHandles="1" noChangeArrowheads="1" noChangeShapeType="1" noTextEdit="1"/>
              </p:cNvSpPr>
              <p:nvPr/>
            </p:nvSpPr>
            <p:spPr>
              <a:xfrm>
                <a:off x="4467983" y="4590272"/>
                <a:ext cx="1112135" cy="41408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1D72E6-81E3-4651-8528-B907D44410AA}"/>
                  </a:ext>
                </a:extLst>
              </p:cNvPr>
              <p:cNvSpPr txBox="1"/>
              <p:nvPr/>
            </p:nvSpPr>
            <p:spPr>
              <a:xfrm>
                <a:off x="6308680" y="4612650"/>
                <a:ext cx="15309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𝑒𝐸</m:t>
                      </m:r>
                      <m:r>
                        <a:rPr lang="en-GB" sz="2400" b="0" i="1" smtClean="0">
                          <a:latin typeface="Cambria Math" panose="02040503050406030204" pitchFamily="18" charset="0"/>
                        </a:rPr>
                        <m:t>=</m:t>
                      </m:r>
                      <m:r>
                        <a:rPr lang="en-GB" sz="2400" b="0" i="1" smtClean="0">
                          <a:latin typeface="Cambria Math" panose="02040503050406030204" pitchFamily="18" charset="0"/>
                        </a:rPr>
                        <m:t>𝑒</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𝑣</m:t>
                          </m:r>
                        </m:e>
                        <m:sub>
                          <m:r>
                            <a:rPr lang="en-GB" sz="2400" b="0" i="1" smtClean="0">
                              <a:latin typeface="Cambria Math" panose="02040503050406030204" pitchFamily="18" charset="0"/>
                            </a:rPr>
                            <m:t>𝑑</m:t>
                          </m:r>
                        </m:sub>
                      </m:sSub>
                      <m:r>
                        <a:rPr lang="en-GB" sz="2400" b="0" i="1" smtClean="0">
                          <a:latin typeface="Cambria Math" panose="02040503050406030204" pitchFamily="18" charset="0"/>
                        </a:rPr>
                        <m:t>𝐵</m:t>
                      </m:r>
                    </m:oMath>
                  </m:oMathPara>
                </a14:m>
                <a:endParaRPr lang="en-GB" sz="2400" dirty="0"/>
              </a:p>
            </p:txBody>
          </p:sp>
        </mc:Choice>
        <mc:Fallback xmlns="">
          <p:sp>
            <p:nvSpPr>
              <p:cNvPr id="13" name="TextBox 12">
                <a:extLst>
                  <a:ext uri="{FF2B5EF4-FFF2-40B4-BE49-F238E27FC236}">
                    <a16:creationId xmlns:a16="http://schemas.microsoft.com/office/drawing/2014/main" id="{D21D72E6-81E3-4651-8528-B907D44410AA}"/>
                  </a:ext>
                </a:extLst>
              </p:cNvPr>
              <p:cNvSpPr txBox="1">
                <a:spLocks noRot="1" noChangeAspect="1" noMove="1" noResize="1" noEditPoints="1" noAdjustHandles="1" noChangeArrowheads="1" noChangeShapeType="1" noTextEdit="1"/>
              </p:cNvSpPr>
              <p:nvPr/>
            </p:nvSpPr>
            <p:spPr>
              <a:xfrm>
                <a:off x="6308680" y="4612650"/>
                <a:ext cx="1530932" cy="369332"/>
              </a:xfrm>
              <a:prstGeom prst="rect">
                <a:avLst/>
              </a:prstGeom>
              <a:blipFill>
                <a:blip r:embed="rId8"/>
                <a:stretch>
                  <a:fillRect l="-4382" r="-3586" b="-18333"/>
                </a:stretch>
              </a:blipFill>
            </p:spPr>
            <p:txBody>
              <a:bodyPr/>
              <a:lstStyle/>
              <a:p>
                <a:r>
                  <a:rPr lang="en-GB">
                    <a:noFill/>
                  </a:rPr>
                  <a:t> </a:t>
                </a:r>
              </a:p>
            </p:txBody>
          </p:sp>
        </mc:Fallback>
      </mc:AlternateContent>
      <p:cxnSp>
        <p:nvCxnSpPr>
          <p:cNvPr id="15" name="Straight Arrow Connector 14">
            <a:extLst>
              <a:ext uri="{FF2B5EF4-FFF2-40B4-BE49-F238E27FC236}">
                <a16:creationId xmlns:a16="http://schemas.microsoft.com/office/drawing/2014/main" id="{E315193E-DB9E-49A9-A164-CE4DA8D1C3A0}"/>
              </a:ext>
            </a:extLst>
          </p:cNvPr>
          <p:cNvCxnSpPr>
            <a:cxnSpLocks/>
            <a:stCxn id="10" idx="3"/>
            <a:endCxn id="13" idx="1"/>
          </p:cNvCxnSpPr>
          <p:nvPr/>
        </p:nvCxnSpPr>
        <p:spPr>
          <a:xfrm>
            <a:off x="5580118" y="4797316"/>
            <a:ext cx="7285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70B3280-069D-4BA2-B15C-A249098F7054}"/>
              </a:ext>
            </a:extLst>
          </p:cNvPr>
          <p:cNvPicPr>
            <a:picLocks noChangeAspect="1"/>
          </p:cNvPicPr>
          <p:nvPr/>
        </p:nvPicPr>
        <p:blipFill>
          <a:blip r:embed="rId9"/>
          <a:stretch>
            <a:fillRect/>
          </a:stretch>
        </p:blipFill>
        <p:spPr>
          <a:xfrm>
            <a:off x="4716561" y="5004360"/>
            <a:ext cx="2455676" cy="817923"/>
          </a:xfrm>
          <a:prstGeom prst="rect">
            <a:avLst/>
          </a:prstGeom>
        </p:spPr>
      </p:pic>
      <p:pic>
        <p:nvPicPr>
          <p:cNvPr id="21" name="Picture 20">
            <a:extLst>
              <a:ext uri="{FF2B5EF4-FFF2-40B4-BE49-F238E27FC236}">
                <a16:creationId xmlns:a16="http://schemas.microsoft.com/office/drawing/2014/main" id="{71ADD74B-5E26-45D0-8858-863AB85DBA16}"/>
              </a:ext>
            </a:extLst>
          </p:cNvPr>
          <p:cNvPicPr>
            <a:picLocks noChangeAspect="1"/>
          </p:cNvPicPr>
          <p:nvPr/>
        </p:nvPicPr>
        <p:blipFill rotWithShape="1">
          <a:blip r:embed="rId10"/>
          <a:srcRect t="18870"/>
          <a:stretch/>
        </p:blipFill>
        <p:spPr>
          <a:xfrm>
            <a:off x="5091552" y="5822283"/>
            <a:ext cx="1815711" cy="948966"/>
          </a:xfrm>
          <a:prstGeom prst="rect">
            <a:avLst/>
          </a:prstGeom>
        </p:spPr>
      </p:pic>
      <p:sp>
        <p:nvSpPr>
          <p:cNvPr id="24" name="TextBox 23">
            <a:extLst>
              <a:ext uri="{FF2B5EF4-FFF2-40B4-BE49-F238E27FC236}">
                <a16:creationId xmlns:a16="http://schemas.microsoft.com/office/drawing/2014/main" id="{D77A2728-A3A8-4F5B-953D-465861A3A6F5}"/>
              </a:ext>
            </a:extLst>
          </p:cNvPr>
          <p:cNvSpPr txBox="1"/>
          <p:nvPr/>
        </p:nvSpPr>
        <p:spPr>
          <a:xfrm rot="16200000">
            <a:off x="9142590" y="3798484"/>
            <a:ext cx="2674130" cy="400110"/>
          </a:xfrm>
          <a:prstGeom prst="rect">
            <a:avLst/>
          </a:prstGeom>
          <a:noFill/>
        </p:spPr>
        <p:txBody>
          <a:bodyPr wrap="none" rtlCol="0">
            <a:spAutoFit/>
          </a:bodyPr>
          <a:lstStyle/>
          <a:p>
            <a:r>
              <a:rPr lang="en-GB" sz="2000" b="1" dirty="0"/>
              <a:t>Positive charge carrier</a:t>
            </a:r>
          </a:p>
        </p:txBody>
      </p:sp>
      <p:sp>
        <p:nvSpPr>
          <p:cNvPr id="9" name="Oval 8">
            <a:extLst>
              <a:ext uri="{FF2B5EF4-FFF2-40B4-BE49-F238E27FC236}">
                <a16:creationId xmlns:a16="http://schemas.microsoft.com/office/drawing/2014/main" id="{C89CF41C-A23F-483A-9B74-DBA4CE0454CD}"/>
              </a:ext>
            </a:extLst>
          </p:cNvPr>
          <p:cNvSpPr/>
          <p:nvPr/>
        </p:nvSpPr>
        <p:spPr>
          <a:xfrm>
            <a:off x="8801837" y="2471830"/>
            <a:ext cx="353962" cy="442451"/>
          </a:xfrm>
          <a:prstGeom prst="ellipse">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51312599-3665-43BF-B6D9-9458F8DFA9C5}"/>
              </a:ext>
            </a:extLst>
          </p:cNvPr>
          <p:cNvSpPr/>
          <p:nvPr/>
        </p:nvSpPr>
        <p:spPr>
          <a:xfrm>
            <a:off x="11274527" y="2495427"/>
            <a:ext cx="353962" cy="442451"/>
          </a:xfrm>
          <a:prstGeom prst="ellipse">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Connector: Curved 15">
            <a:extLst>
              <a:ext uri="{FF2B5EF4-FFF2-40B4-BE49-F238E27FC236}">
                <a16:creationId xmlns:a16="http://schemas.microsoft.com/office/drawing/2014/main" id="{6A15F6E2-2DE0-45EC-956E-3E1806A83D7D}"/>
              </a:ext>
            </a:extLst>
          </p:cNvPr>
          <p:cNvCxnSpPr>
            <a:cxnSpLocks/>
          </p:cNvCxnSpPr>
          <p:nvPr/>
        </p:nvCxnSpPr>
        <p:spPr>
          <a:xfrm rot="5400000">
            <a:off x="10206244" y="1366162"/>
            <a:ext cx="23597" cy="2222402"/>
          </a:xfrm>
          <a:prstGeom prst="curvedConnector3">
            <a:avLst>
              <a:gd name="adj1" fmla="val -124335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AB19C8-40E7-4EEE-95D2-EB581B3B0C12}"/>
              </a:ext>
            </a:extLst>
          </p:cNvPr>
          <p:cNvSpPr txBox="1"/>
          <p:nvPr/>
        </p:nvSpPr>
        <p:spPr>
          <a:xfrm rot="16200000">
            <a:off x="8422800" y="3798485"/>
            <a:ext cx="2775119" cy="400110"/>
          </a:xfrm>
          <a:prstGeom prst="rect">
            <a:avLst/>
          </a:prstGeom>
          <a:noFill/>
        </p:spPr>
        <p:txBody>
          <a:bodyPr wrap="none" rtlCol="0">
            <a:spAutoFit/>
          </a:bodyPr>
          <a:lstStyle/>
          <a:p>
            <a:r>
              <a:rPr lang="en-GB" sz="2000" b="1" dirty="0"/>
              <a:t>Negative charge carrier</a:t>
            </a:r>
          </a:p>
        </p:txBody>
      </p:sp>
    </p:spTree>
    <p:extLst>
      <p:ext uri="{BB962C8B-B14F-4D97-AF65-F5344CB8AC3E}">
        <p14:creationId xmlns:p14="http://schemas.microsoft.com/office/powerpoint/2010/main" val="341055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1"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3000"/>
                            </p:stCondLst>
                            <p:childTnLst>
                              <p:par>
                                <p:cTn id="43" presetID="26" presetClass="emph" presetSubtype="0" repeatCount="indefinite" fill="hold" grpId="1" nodeType="afterEffect">
                                  <p:stCondLst>
                                    <p:cond delay="0"/>
                                  </p:stCondLst>
                                  <p:endCondLst>
                                    <p:cond evt="onNext" delay="0">
                                      <p:tgtEl>
                                        <p:sldTgt/>
                                      </p:tgtEl>
                                    </p:cond>
                                  </p:endCondLst>
                                  <p:childTnLst>
                                    <p:animEffect transition="out" filter="fade">
                                      <p:cBhvr>
                                        <p:cTn id="44" dur="500" tmFilter="0, 0; .2, .5; .8, .5; 1, 0"/>
                                        <p:tgtEl>
                                          <p:spTgt spid="9"/>
                                        </p:tgtEl>
                                      </p:cBhvr>
                                    </p:animEffect>
                                    <p:animScale>
                                      <p:cBhvr>
                                        <p:cTn id="45" dur="250" autoRev="1" fill="hold"/>
                                        <p:tgtEl>
                                          <p:spTgt spid="9"/>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anim calcmode="lin" valueType="num">
                                      <p:cBhvr>
                                        <p:cTn id="66" dur="1000" fill="hold"/>
                                        <p:tgtEl>
                                          <p:spTgt spid="20"/>
                                        </p:tgtEl>
                                        <p:attrNameLst>
                                          <p:attrName>ppt_x</p:attrName>
                                        </p:attrNameLst>
                                      </p:cBhvr>
                                      <p:tavLst>
                                        <p:tav tm="0">
                                          <p:val>
                                            <p:strVal val="#ppt_x"/>
                                          </p:val>
                                        </p:tav>
                                        <p:tav tm="100000">
                                          <p:val>
                                            <p:strVal val="#ppt_x"/>
                                          </p:val>
                                        </p:tav>
                                      </p:tavLst>
                                    </p:anim>
                                    <p:anim calcmode="lin" valueType="num">
                                      <p:cBhvr>
                                        <p:cTn id="67" dur="1000" fill="hold"/>
                                        <p:tgtEl>
                                          <p:spTgt spid="20"/>
                                        </p:tgtEl>
                                        <p:attrNameLst>
                                          <p:attrName>ppt_y</p:attrName>
                                        </p:attrNameLst>
                                      </p:cBhvr>
                                      <p:tavLst>
                                        <p:tav tm="0">
                                          <p:val>
                                            <p:strVal val="#ppt_y+.1"/>
                                          </p:val>
                                        </p:tav>
                                        <p:tav tm="100000">
                                          <p:val>
                                            <p:strVal val="#ppt_y"/>
                                          </p:val>
                                        </p:tav>
                                      </p:tavLst>
                                    </p:anim>
                                  </p:childTnLst>
                                </p:cTn>
                              </p:par>
                            </p:childTnLst>
                          </p:cTn>
                        </p:par>
                        <p:par>
                          <p:cTn id="68" fill="hold">
                            <p:stCondLst>
                              <p:cond delay="1000"/>
                            </p:stCondLst>
                            <p:childTnLst>
                              <p:par>
                                <p:cTn id="69" presetID="42" presetClass="entr" presetSubtype="0" fill="hold"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fade">
                                      <p:cBhvr>
                                        <p:cTn id="78" dur="1000"/>
                                        <p:tgtEl>
                                          <p:spTgt spid="5"/>
                                        </p:tgtEl>
                                      </p:cBhvr>
                                    </p:animEffect>
                                    <p:anim calcmode="lin" valueType="num">
                                      <p:cBhvr>
                                        <p:cTn id="79" dur="1000" fill="hold"/>
                                        <p:tgtEl>
                                          <p:spTgt spid="5"/>
                                        </p:tgtEl>
                                        <p:attrNameLst>
                                          <p:attrName>ppt_x</p:attrName>
                                        </p:attrNameLst>
                                      </p:cBhvr>
                                      <p:tavLst>
                                        <p:tav tm="0">
                                          <p:val>
                                            <p:strVal val="#ppt_x"/>
                                          </p:val>
                                        </p:tav>
                                        <p:tav tm="100000">
                                          <p:val>
                                            <p:strVal val="#ppt_x"/>
                                          </p:val>
                                        </p:tav>
                                      </p:tavLst>
                                    </p:anim>
                                    <p:anim calcmode="lin" valueType="num">
                                      <p:cBhvr>
                                        <p:cTn id="80" dur="1000" fill="hold"/>
                                        <p:tgtEl>
                                          <p:spTgt spid="5"/>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anim calcmode="lin" valueType="num">
                                      <p:cBhvr>
                                        <p:cTn id="84" dur="1000" fill="hold"/>
                                        <p:tgtEl>
                                          <p:spTgt spid="24"/>
                                        </p:tgtEl>
                                        <p:attrNameLst>
                                          <p:attrName>ppt_x</p:attrName>
                                        </p:attrNameLst>
                                      </p:cBhvr>
                                      <p:tavLst>
                                        <p:tav tm="0">
                                          <p:val>
                                            <p:strVal val="#ppt_x"/>
                                          </p:val>
                                        </p:tav>
                                        <p:tav tm="100000">
                                          <p:val>
                                            <p:strVal val="#ppt_x"/>
                                          </p:val>
                                        </p:tav>
                                      </p:tavLst>
                                    </p:anim>
                                    <p:anim calcmode="lin" valueType="num">
                                      <p:cBhvr>
                                        <p:cTn id="85" dur="1000" fill="hold"/>
                                        <p:tgtEl>
                                          <p:spTgt spid="24"/>
                                        </p:tgtEl>
                                        <p:attrNameLst>
                                          <p:attrName>ppt_y</p:attrName>
                                        </p:attrNameLst>
                                      </p:cBhvr>
                                      <p:tavLst>
                                        <p:tav tm="0">
                                          <p:val>
                                            <p:strVal val="#ppt_y+.1"/>
                                          </p:val>
                                        </p:tav>
                                        <p:tav tm="100000">
                                          <p:val>
                                            <p:strVal val="#ppt_y"/>
                                          </p:val>
                                        </p:tav>
                                      </p:tavLst>
                                    </p:anim>
                                  </p:childTnLst>
                                </p:cTn>
                              </p:par>
                            </p:childTnLst>
                          </p:cTn>
                        </p:par>
                        <p:par>
                          <p:cTn id="86" fill="hold">
                            <p:stCondLst>
                              <p:cond delay="1000"/>
                            </p:stCondLst>
                            <p:childTnLst>
                              <p:par>
                                <p:cTn id="87" presetID="1" presetClass="entr" presetSubtype="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par>
                          <p:cTn id="89" fill="hold">
                            <p:stCondLst>
                              <p:cond delay="1000"/>
                            </p:stCondLst>
                            <p:childTnLst>
                              <p:par>
                                <p:cTn id="90" presetID="26" presetClass="emph" presetSubtype="0" repeatCount="indefinite" fill="hold" grpId="1" nodeType="afterEffect">
                                  <p:stCondLst>
                                    <p:cond delay="0"/>
                                  </p:stCondLst>
                                  <p:endCondLst>
                                    <p:cond evt="onNext" delay="0">
                                      <p:tgtEl>
                                        <p:sldTgt/>
                                      </p:tgtEl>
                                    </p:cond>
                                  </p:endCondLst>
                                  <p:childTnLst>
                                    <p:animEffect transition="out" filter="fade">
                                      <p:cBhvr>
                                        <p:cTn id="91" dur="500" tmFilter="0, 0; .2, .5; .8, .5; 1, 0"/>
                                        <p:tgtEl>
                                          <p:spTgt spid="17"/>
                                        </p:tgtEl>
                                      </p:cBhvr>
                                    </p:animEffect>
                                    <p:animScale>
                                      <p:cBhvr>
                                        <p:cTn id="92" dur="250" autoRev="1" fill="hold"/>
                                        <p:tgtEl>
                                          <p:spTgt spid="17"/>
                                        </p:tgtEl>
                                      </p:cBhvr>
                                      <p:by x="105000" y="105000"/>
                                    </p:animScale>
                                  </p:childTnLst>
                                </p:cTn>
                              </p:par>
                            </p:childTnLst>
                          </p:cTn>
                        </p:par>
                        <p:par>
                          <p:cTn id="93" fill="hold">
                            <p:stCondLst>
                              <p:cond delay="1500"/>
                            </p:stCondLst>
                            <p:childTnLst>
                              <p:par>
                                <p:cTn id="94" presetID="18" presetClass="entr" presetSubtype="12" fill="hold"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strips(downLeft)">
                                      <p:cBhvr>
                                        <p:cTn id="96" dur="500"/>
                                        <p:tgtEl>
                                          <p:spTgt spid="16"/>
                                        </p:tgtEl>
                                      </p:cBhvr>
                                    </p:animEffect>
                                  </p:childTnLst>
                                </p:cTn>
                              </p:par>
                            </p:childTnLst>
                          </p:cTn>
                        </p:par>
                        <p:par>
                          <p:cTn id="97" fill="hold">
                            <p:stCondLst>
                              <p:cond delay="2000"/>
                            </p:stCondLst>
                            <p:childTnLst>
                              <p:par>
                                <p:cTn id="98" presetID="26" presetClass="emph" presetSubtype="0" repeatCount="10000" fill="hold" nodeType="afterEffect">
                                  <p:stCondLst>
                                    <p:cond delay="0"/>
                                  </p:stCondLst>
                                  <p:childTnLst>
                                    <p:animEffect transition="out" filter="fade">
                                      <p:cBhvr>
                                        <p:cTn id="99" dur="500" tmFilter="0, 0; .2, .5; .8, .5; 1, 0"/>
                                        <p:tgtEl>
                                          <p:spTgt spid="16"/>
                                        </p:tgtEl>
                                      </p:cBhvr>
                                    </p:animEffect>
                                    <p:animScale>
                                      <p:cBhvr>
                                        <p:cTn id="100"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p:bldP spid="13" grpId="0"/>
      <p:bldP spid="24" grpId="0"/>
      <p:bldP spid="9" grpId="0" animBg="1"/>
      <p:bldP spid="9" grpId="1" animBg="1"/>
      <p:bldP spid="17" grpId="0" animBg="1"/>
      <p:bldP spid="17" grpId="1"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1FCE0E-0525-44B4-BF95-C8A3486DD616}"/>
              </a:ext>
            </a:extLst>
          </p:cNvPr>
          <p:cNvSpPr/>
          <p:nvPr/>
        </p:nvSpPr>
        <p:spPr>
          <a:xfrm>
            <a:off x="0" y="0"/>
            <a:ext cx="3709605" cy="523220"/>
          </a:xfrm>
          <a:prstGeom prst="rect">
            <a:avLst/>
          </a:prstGeom>
        </p:spPr>
        <p:txBody>
          <a:bodyPr wrap="none">
            <a:spAutoFit/>
          </a:bodyPr>
          <a:lstStyle/>
          <a:p>
            <a:r>
              <a:rPr lang="en-GB" sz="2800" b="1" dirty="0"/>
              <a:t>Sample Problem 28.02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228BA3D-7B48-4FC2-92E6-7E1114BCD5E0}"/>
                  </a:ext>
                </a:extLst>
              </p:cNvPr>
              <p:cNvSpPr/>
              <p:nvPr/>
            </p:nvSpPr>
            <p:spPr>
              <a:xfrm>
                <a:off x="-1" y="576866"/>
                <a:ext cx="12192001" cy="461665"/>
              </a:xfrm>
              <a:prstGeom prst="rect">
                <a:avLst/>
              </a:prstGeom>
            </p:spPr>
            <p:txBody>
              <a:bodyPr wrap="square">
                <a:spAutoFit/>
              </a:bodyPr>
              <a:lstStyle/>
              <a:p>
                <a:r>
                  <a:rPr lang="en-US" sz="2400" dirty="0"/>
                  <a:t>Edge length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 =</m:t>
                    </m:r>
                    <m:r>
                      <a:rPr lang="en-US" sz="2400" i="1" dirty="0" smtClean="0">
                        <a:latin typeface="Cambria Math" panose="02040503050406030204" pitchFamily="18" charset="0"/>
                      </a:rPr>
                      <m:t>1</m:t>
                    </m:r>
                    <m:r>
                      <a:rPr lang="en-US" sz="2400" i="1" dirty="0" smtClean="0">
                        <a:latin typeface="Cambria Math" panose="02040503050406030204" pitchFamily="18" charset="0"/>
                      </a:rPr>
                      <m:t>.</m:t>
                    </m:r>
                    <m:r>
                      <a:rPr lang="en-US" sz="2400" i="1" dirty="0" smtClean="0">
                        <a:latin typeface="Cambria Math" panose="02040503050406030204" pitchFamily="18" charset="0"/>
                      </a:rPr>
                      <m:t>5</m:t>
                    </m:r>
                    <m:r>
                      <a:rPr lang="en-US" sz="2400" i="1" dirty="0" smtClean="0">
                        <a:latin typeface="Cambria Math" panose="02040503050406030204" pitchFamily="18" charset="0"/>
                      </a:rPr>
                      <m:t> </m:t>
                    </m:r>
                    <m:r>
                      <a:rPr lang="en-US" sz="2400" i="1" dirty="0">
                        <a:latin typeface="Cambria Math" panose="02040503050406030204" pitchFamily="18" charset="0"/>
                      </a:rPr>
                      <m:t>𝑐𝑚</m:t>
                    </m:r>
                  </m:oMath>
                </a14:m>
                <a:r>
                  <a:rPr lang="en-US" sz="2400" dirty="0"/>
                  <a:t>, </a:t>
                </a:r>
                <a:r>
                  <a:rPr lang="en-GB" sz="2400" dirty="0"/>
                  <a:t>constant velocity </a:t>
                </a:r>
                <a14:m>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𝑣</m:t>
                        </m:r>
                      </m:e>
                    </m:acc>
                    <m:r>
                      <a:rPr lang="en-GB" sz="2400" b="0" i="1" smtClean="0">
                        <a:latin typeface="Cambria Math" panose="02040503050406030204" pitchFamily="18" charset="0"/>
                      </a:rPr>
                      <m:t>=</m:t>
                    </m:r>
                    <m:r>
                      <a:rPr lang="en-GB" sz="2400" b="0" i="1" smtClean="0">
                        <a:latin typeface="Cambria Math" panose="02040503050406030204" pitchFamily="18" charset="0"/>
                      </a:rPr>
                      <m:t>4</m:t>
                    </m:r>
                    <m:r>
                      <a:rPr lang="en-GB" sz="2400" b="0" i="1" smtClean="0">
                        <a:latin typeface="Cambria Math" panose="02040503050406030204" pitchFamily="18" charset="0"/>
                      </a:rPr>
                      <m:t>.</m:t>
                    </m:r>
                    <m:r>
                      <a:rPr lang="en-GB" sz="2400" b="0" i="1" smtClean="0">
                        <a:latin typeface="Cambria Math" panose="02040503050406030204" pitchFamily="18" charset="0"/>
                      </a:rPr>
                      <m:t>0</m:t>
                    </m:r>
                    <m:r>
                      <a:rPr lang="en-GB" sz="2400" b="0" i="1" smtClean="0">
                        <a:latin typeface="Cambria Math" panose="02040503050406030204" pitchFamily="18" charset="0"/>
                      </a:rPr>
                      <m:t> </m:t>
                    </m:r>
                    <m:r>
                      <a:rPr lang="en-GB" sz="2400" b="0" i="1" smtClean="0">
                        <a:latin typeface="Cambria Math" panose="02040503050406030204" pitchFamily="18" charset="0"/>
                      </a:rPr>
                      <m:t>𝑚</m:t>
                    </m:r>
                    <m:r>
                      <a:rPr lang="en-GB" sz="2400" b="0" i="1" smtClean="0">
                        <a:latin typeface="Cambria Math" panose="02040503050406030204" pitchFamily="18" charset="0"/>
                      </a:rPr>
                      <m:t>/</m:t>
                    </m:r>
                    <m:r>
                      <a:rPr lang="en-GB" sz="2400" b="0" i="1" smtClean="0">
                        <a:latin typeface="Cambria Math" panose="02040503050406030204" pitchFamily="18" charset="0"/>
                      </a:rPr>
                      <m:t>𝑠</m:t>
                    </m:r>
                  </m:oMath>
                </a14:m>
                <a:r>
                  <a:rPr lang="en-GB" sz="2400" dirty="0"/>
                  <a:t> in y, </a:t>
                </a:r>
                <a14:m>
                  <m:oMath xmlns:m="http://schemas.openxmlformats.org/officeDocument/2006/math">
                    <m:r>
                      <a:rPr lang="en-GB" sz="2400" b="0" i="1" smtClean="0">
                        <a:latin typeface="Cambria Math" panose="02040503050406030204" pitchFamily="18" charset="0"/>
                      </a:rPr>
                      <m:t>𝐵</m:t>
                    </m:r>
                    <m:r>
                      <a:rPr lang="en-GB" sz="2400" b="0" i="1" smtClean="0">
                        <a:latin typeface="Cambria Math" panose="02040503050406030204" pitchFamily="18" charset="0"/>
                      </a:rPr>
                      <m:t>=</m:t>
                    </m:r>
                    <m:r>
                      <a:rPr lang="en-GB" sz="2400" b="0" i="1" smtClean="0">
                        <a:latin typeface="Cambria Math" panose="02040503050406030204" pitchFamily="18" charset="0"/>
                      </a:rPr>
                      <m:t>0</m:t>
                    </m:r>
                    <m:r>
                      <a:rPr lang="en-GB" sz="2400" b="0" i="1" smtClean="0">
                        <a:latin typeface="Cambria Math" panose="02040503050406030204" pitchFamily="18" charset="0"/>
                      </a:rPr>
                      <m:t>.</m:t>
                    </m:r>
                    <m:r>
                      <a:rPr lang="en-GB" sz="2400" b="0" i="1" smtClean="0">
                        <a:latin typeface="Cambria Math" panose="02040503050406030204" pitchFamily="18" charset="0"/>
                      </a:rPr>
                      <m:t>05</m:t>
                    </m:r>
                    <m:r>
                      <a:rPr lang="en-GB" sz="2400" b="0" i="1" smtClean="0">
                        <a:latin typeface="Cambria Math" panose="02040503050406030204" pitchFamily="18" charset="0"/>
                      </a:rPr>
                      <m:t>𝑇</m:t>
                    </m:r>
                  </m:oMath>
                </a14:m>
                <a:r>
                  <a:rPr lang="en-GB" sz="2400" dirty="0"/>
                  <a:t> in </a:t>
                </a:r>
                <a14:m>
                  <m:oMath xmlns:m="http://schemas.openxmlformats.org/officeDocument/2006/math">
                    <m:r>
                      <a:rPr lang="en-GB" sz="2400" b="0" i="1" smtClean="0">
                        <a:latin typeface="Cambria Math" panose="02040503050406030204" pitchFamily="18" charset="0"/>
                      </a:rPr>
                      <m:t>+</m:t>
                    </m:r>
                    <m:r>
                      <a:rPr lang="en-GB" sz="2400" b="0" i="1" smtClean="0">
                        <a:latin typeface="Cambria Math" panose="02040503050406030204" pitchFamily="18" charset="0"/>
                      </a:rPr>
                      <m:t>𝑧</m:t>
                    </m:r>
                  </m:oMath>
                </a14:m>
                <a:r>
                  <a:rPr lang="en-GB" sz="2400" dirty="0"/>
                  <a:t> direction</a:t>
                </a:r>
              </a:p>
            </p:txBody>
          </p:sp>
        </mc:Choice>
        <mc:Fallback xmlns="">
          <p:sp>
            <p:nvSpPr>
              <p:cNvPr id="3" name="Rectangle 2">
                <a:extLst>
                  <a:ext uri="{FF2B5EF4-FFF2-40B4-BE49-F238E27FC236}">
                    <a16:creationId xmlns:a16="http://schemas.microsoft.com/office/drawing/2014/main" id="{9228BA3D-7B48-4FC2-92E6-7E1114BCD5E0}"/>
                  </a:ext>
                </a:extLst>
              </p:cNvPr>
              <p:cNvSpPr>
                <a:spLocks noRot="1" noChangeAspect="1" noMove="1" noResize="1" noEditPoints="1" noAdjustHandles="1" noChangeArrowheads="1" noChangeShapeType="1" noTextEdit="1"/>
              </p:cNvSpPr>
              <p:nvPr/>
            </p:nvSpPr>
            <p:spPr>
              <a:xfrm>
                <a:off x="-1" y="576866"/>
                <a:ext cx="12192001" cy="461665"/>
              </a:xfrm>
              <a:prstGeom prst="rect">
                <a:avLst/>
              </a:prstGeom>
              <a:blipFill>
                <a:blip r:embed="rId3"/>
                <a:stretch>
                  <a:fillRect l="-750" t="-18667" b="-30667"/>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9F468D27-2EBC-46CD-B12F-B6BD3B8BE551}"/>
              </a:ext>
            </a:extLst>
          </p:cNvPr>
          <p:cNvSpPr/>
          <p:nvPr/>
        </p:nvSpPr>
        <p:spPr>
          <a:xfrm>
            <a:off x="-2" y="1038531"/>
            <a:ext cx="12192001" cy="830997"/>
          </a:xfrm>
          <a:prstGeom prst="rect">
            <a:avLst/>
          </a:prstGeom>
        </p:spPr>
        <p:txBody>
          <a:bodyPr wrap="square">
            <a:spAutoFit/>
          </a:bodyPr>
          <a:lstStyle/>
          <a:p>
            <a:r>
              <a:rPr lang="en-US" sz="2400" dirty="0"/>
              <a:t>(a) Which cube face is at a lower electric potential and which is at a higher electric potential because of the motion through the field?</a:t>
            </a:r>
            <a:endParaRPr lang="en-GB" sz="2400" dirty="0"/>
          </a:p>
        </p:txBody>
      </p:sp>
      <p:pic>
        <p:nvPicPr>
          <p:cNvPr id="5" name="Picture 4">
            <a:extLst>
              <a:ext uri="{FF2B5EF4-FFF2-40B4-BE49-F238E27FC236}">
                <a16:creationId xmlns:a16="http://schemas.microsoft.com/office/drawing/2014/main" id="{BA2E3605-CA25-47AF-A778-E03F984FF472}"/>
              </a:ext>
            </a:extLst>
          </p:cNvPr>
          <p:cNvPicPr>
            <a:picLocks noChangeAspect="1"/>
          </p:cNvPicPr>
          <p:nvPr/>
        </p:nvPicPr>
        <p:blipFill>
          <a:blip r:embed="rId4"/>
          <a:stretch>
            <a:fillRect/>
          </a:stretch>
        </p:blipFill>
        <p:spPr>
          <a:xfrm>
            <a:off x="39708" y="1869528"/>
            <a:ext cx="3555190" cy="2913042"/>
          </a:xfrm>
          <a:prstGeom prst="rect">
            <a:avLst/>
          </a:prstGeom>
        </p:spPr>
      </p:pic>
      <p:pic>
        <p:nvPicPr>
          <p:cNvPr id="6" name="Picture 5">
            <a:extLst>
              <a:ext uri="{FF2B5EF4-FFF2-40B4-BE49-F238E27FC236}">
                <a16:creationId xmlns:a16="http://schemas.microsoft.com/office/drawing/2014/main" id="{749BB4B7-022F-4850-A7D9-E4D910B7E587}"/>
              </a:ext>
            </a:extLst>
          </p:cNvPr>
          <p:cNvPicPr>
            <a:picLocks noChangeAspect="1"/>
          </p:cNvPicPr>
          <p:nvPr/>
        </p:nvPicPr>
        <p:blipFill>
          <a:blip r:embed="rId5"/>
          <a:stretch>
            <a:fillRect/>
          </a:stretch>
        </p:blipFill>
        <p:spPr>
          <a:xfrm>
            <a:off x="3709605" y="1869529"/>
            <a:ext cx="2463101" cy="2913042"/>
          </a:xfrm>
          <a:prstGeom prst="rect">
            <a:avLst/>
          </a:prstGeom>
        </p:spPr>
      </p:pic>
      <p:pic>
        <p:nvPicPr>
          <p:cNvPr id="7" name="Picture 6">
            <a:extLst>
              <a:ext uri="{FF2B5EF4-FFF2-40B4-BE49-F238E27FC236}">
                <a16:creationId xmlns:a16="http://schemas.microsoft.com/office/drawing/2014/main" id="{38EEE9F2-BAC4-4B98-AEDF-278E692DC27B}"/>
              </a:ext>
            </a:extLst>
          </p:cNvPr>
          <p:cNvPicPr>
            <a:picLocks noChangeAspect="1"/>
          </p:cNvPicPr>
          <p:nvPr/>
        </p:nvPicPr>
        <p:blipFill>
          <a:blip r:embed="rId6"/>
          <a:stretch>
            <a:fillRect/>
          </a:stretch>
        </p:blipFill>
        <p:spPr>
          <a:xfrm>
            <a:off x="6287414" y="1870123"/>
            <a:ext cx="2650810" cy="291244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460368-68BA-4D75-BE27-803918D9A876}"/>
                  </a:ext>
                </a:extLst>
              </p:cNvPr>
              <p:cNvSpPr txBox="1"/>
              <p:nvPr/>
            </p:nvSpPr>
            <p:spPr>
              <a:xfrm>
                <a:off x="992817" y="4833257"/>
                <a:ext cx="1118319"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i="1" smtClean="0">
                              <a:latin typeface="Cambria Math" panose="02040503050406030204" pitchFamily="18" charset="0"/>
                            </a:rPr>
                          </m:ctrlPr>
                        </m:accPr>
                        <m:e>
                          <m:r>
                            <a:rPr lang="en-GB" sz="3200" b="0" i="1" smtClean="0">
                              <a:latin typeface="Cambria Math" panose="02040503050406030204" pitchFamily="18" charset="0"/>
                            </a:rPr>
                            <m:t>𝑣</m:t>
                          </m:r>
                        </m:e>
                      </m:acc>
                      <m:r>
                        <a:rPr lang="en-GB" sz="3200" i="1" smtClean="0">
                          <a:latin typeface="Cambria Math" panose="02040503050406030204" pitchFamily="18" charset="0"/>
                          <a:ea typeface="Cambria Math" panose="02040503050406030204" pitchFamily="18" charset="0"/>
                        </a:rPr>
                        <m:t>⊥</m:t>
                      </m:r>
                      <m:acc>
                        <m:accPr>
                          <m:chr m:val="⃗"/>
                          <m:ctrlPr>
                            <a:rPr lang="en-GB" sz="3200" i="1" smtClean="0">
                              <a:latin typeface="Cambria Math" panose="02040503050406030204" pitchFamily="18" charset="0"/>
                              <a:ea typeface="Cambria Math" panose="02040503050406030204" pitchFamily="18" charset="0"/>
                            </a:rPr>
                          </m:ctrlPr>
                        </m:accPr>
                        <m:e>
                          <m:r>
                            <a:rPr lang="en-GB" sz="3200" b="0" i="1" smtClean="0">
                              <a:latin typeface="Cambria Math" panose="02040503050406030204" pitchFamily="18" charset="0"/>
                              <a:ea typeface="Cambria Math" panose="02040503050406030204" pitchFamily="18" charset="0"/>
                            </a:rPr>
                            <m:t>𝐵</m:t>
                          </m:r>
                        </m:e>
                      </m:acc>
                    </m:oMath>
                  </m:oMathPara>
                </a14:m>
                <a:endParaRPr lang="en-GB" sz="3200" dirty="0"/>
              </a:p>
            </p:txBody>
          </p:sp>
        </mc:Choice>
        <mc:Fallback xmlns="">
          <p:sp>
            <p:nvSpPr>
              <p:cNvPr id="8" name="TextBox 7">
                <a:extLst>
                  <a:ext uri="{FF2B5EF4-FFF2-40B4-BE49-F238E27FC236}">
                    <a16:creationId xmlns:a16="http://schemas.microsoft.com/office/drawing/2014/main" id="{FC460368-68BA-4D75-BE27-803918D9A876}"/>
                  </a:ext>
                </a:extLst>
              </p:cNvPr>
              <p:cNvSpPr txBox="1">
                <a:spLocks noRot="1" noChangeAspect="1" noMove="1" noResize="1" noEditPoints="1" noAdjustHandles="1" noChangeArrowheads="1" noChangeShapeType="1" noTextEdit="1"/>
              </p:cNvSpPr>
              <p:nvPr/>
            </p:nvSpPr>
            <p:spPr>
              <a:xfrm>
                <a:off x="992817" y="4833257"/>
                <a:ext cx="1118319" cy="552331"/>
              </a:xfrm>
              <a:prstGeom prst="rect">
                <a:avLst/>
              </a:prstGeom>
              <a:blipFill>
                <a:blip r:embed="rId7"/>
                <a:stretch>
                  <a:fillRect/>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F9E2C64C-EF3B-4D46-BFA1-7934959614FB}"/>
              </a:ext>
            </a:extLst>
          </p:cNvPr>
          <p:cNvPicPr>
            <a:picLocks noChangeAspect="1"/>
          </p:cNvPicPr>
          <p:nvPr/>
        </p:nvPicPr>
        <p:blipFill>
          <a:blip r:embed="rId8"/>
          <a:stretch>
            <a:fillRect/>
          </a:stretch>
        </p:blipFill>
        <p:spPr>
          <a:xfrm>
            <a:off x="349056" y="5281030"/>
            <a:ext cx="2677680" cy="895546"/>
          </a:xfrm>
          <a:prstGeom prst="rect">
            <a:avLst/>
          </a:prstGeom>
        </p:spPr>
      </p:pic>
      <p:sp>
        <p:nvSpPr>
          <p:cNvPr id="10" name="Rectangle 9">
            <a:extLst>
              <a:ext uri="{FF2B5EF4-FFF2-40B4-BE49-F238E27FC236}">
                <a16:creationId xmlns:a16="http://schemas.microsoft.com/office/drawing/2014/main" id="{07F10E91-ADB8-41CF-9616-056448FF8F82}"/>
              </a:ext>
            </a:extLst>
          </p:cNvPr>
          <p:cNvSpPr/>
          <p:nvPr/>
        </p:nvSpPr>
        <p:spPr>
          <a:xfrm>
            <a:off x="47863" y="6176576"/>
            <a:ext cx="3280065" cy="523220"/>
          </a:xfrm>
          <a:prstGeom prst="rect">
            <a:avLst/>
          </a:prstGeom>
        </p:spPr>
        <p:txBody>
          <a:bodyPr wrap="none">
            <a:spAutoFit/>
          </a:bodyPr>
          <a:lstStyle/>
          <a:p>
            <a:r>
              <a:rPr lang="en-GB" sz="2800" dirty="0"/>
              <a:t>acting on the electron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DDAFBE-9851-40F8-82C0-AB29A6278F24}"/>
                  </a:ext>
                </a:extLst>
              </p:cNvPr>
              <p:cNvSpPr txBox="1"/>
              <p:nvPr/>
            </p:nvSpPr>
            <p:spPr>
              <a:xfrm>
                <a:off x="3771539" y="4892037"/>
                <a:ext cx="2172261" cy="594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𝑣</m:t>
                              </m:r>
                            </m:e>
                          </m:acc>
                          <m:r>
                            <a:rPr lang="en-GB" sz="2800" i="1" smtClean="0">
                              <a:latin typeface="Cambria Math" panose="02040503050406030204" pitchFamily="18" charset="0"/>
                              <a:ea typeface="Cambria Math" panose="02040503050406030204" pitchFamily="18" charset="0"/>
                            </a:rPr>
                            <m:t>×</m:t>
                          </m:r>
                          <m:acc>
                            <m:accPr>
                              <m:chr m:val="⃗"/>
                              <m:ctrlPr>
                                <a:rPr lang="en-GB" sz="280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𝐵</m:t>
                              </m:r>
                            </m:e>
                          </m:acc>
                        </m:e>
                      </m:acc>
                      <m:r>
                        <a:rPr lang="en-GB" sz="2800" b="0" i="1" smtClean="0">
                          <a:latin typeface="Cambria Math" panose="02040503050406030204" pitchFamily="18" charset="0"/>
                          <a:ea typeface="Cambria Math" panose="02040503050406030204" pitchFamily="18" charset="0"/>
                        </a:rPr>
                        <m:t>⊥ </m:t>
                      </m:r>
                      <m:acc>
                        <m:accPr>
                          <m:chr m:val="⃗"/>
                          <m:ctrlPr>
                            <a:rPr lang="en-GB" sz="2800" b="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𝑣</m:t>
                          </m:r>
                        </m:e>
                      </m:acc>
                      <m:r>
                        <a:rPr lang="en-GB" sz="2800" b="0" i="1" smtClean="0">
                          <a:latin typeface="Cambria Math" panose="02040503050406030204" pitchFamily="18" charset="0"/>
                        </a:rPr>
                        <m:t>&amp;</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𝐵</m:t>
                          </m:r>
                        </m:e>
                      </m:acc>
                    </m:oMath>
                  </m:oMathPara>
                </a14:m>
                <a:endParaRPr lang="en-GB" sz="2800" dirty="0"/>
              </a:p>
            </p:txBody>
          </p:sp>
        </mc:Choice>
        <mc:Fallback xmlns="">
          <p:sp>
            <p:nvSpPr>
              <p:cNvPr id="12" name="TextBox 11">
                <a:extLst>
                  <a:ext uri="{FF2B5EF4-FFF2-40B4-BE49-F238E27FC236}">
                    <a16:creationId xmlns:a16="http://schemas.microsoft.com/office/drawing/2014/main" id="{56DDAFBE-9851-40F8-82C0-AB29A6278F24}"/>
                  </a:ext>
                </a:extLst>
              </p:cNvPr>
              <p:cNvSpPr txBox="1">
                <a:spLocks noRot="1" noChangeAspect="1" noMove="1" noResize="1" noEditPoints="1" noAdjustHandles="1" noChangeArrowheads="1" noChangeShapeType="1" noTextEdit="1"/>
              </p:cNvSpPr>
              <p:nvPr/>
            </p:nvSpPr>
            <p:spPr>
              <a:xfrm>
                <a:off x="3771539" y="4892037"/>
                <a:ext cx="2172261" cy="59465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020FE0B-91A4-4E6F-9BC0-B757049318BA}"/>
                  </a:ext>
                </a:extLst>
              </p:cNvPr>
              <p:cNvSpPr/>
              <p:nvPr/>
            </p:nvSpPr>
            <p:spPr>
              <a:xfrm>
                <a:off x="6607364" y="5205328"/>
                <a:ext cx="2128018" cy="506421"/>
              </a:xfrm>
              <a:prstGeom prst="rect">
                <a:avLst/>
              </a:prstGeom>
            </p:spPr>
            <p:txBody>
              <a:bodyPr wrap="none">
                <a:spAutoFit/>
              </a:bodyPr>
              <a:lstStyle/>
              <a:p>
                <a14:m>
                  <m:oMath xmlns:m="http://schemas.openxmlformats.org/officeDocument/2006/math">
                    <m:acc>
                      <m:accPr>
                        <m:chr m:val="⃗"/>
                        <m:ctrlPr>
                          <a:rPr lang="en-GB" sz="2400" b="0" i="1" smtClean="0">
                            <a:latin typeface="Cambria Math" panose="02040503050406030204" pitchFamily="18" charset="0"/>
                          </a:rPr>
                        </m:ctrlPr>
                      </m:acc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𝐵</m:t>
                            </m:r>
                          </m:sub>
                        </m:sSub>
                      </m:e>
                    </m:acc>
                    <m:r>
                      <a:rPr lang="en-GB" sz="2400" b="0" i="1" smtClean="0">
                        <a:latin typeface="Cambria Math" panose="02040503050406030204" pitchFamily="18" charset="0"/>
                      </a:rPr>
                      <m:t>=−</m:t>
                    </m:r>
                    <m:r>
                      <a:rPr lang="en-GB" sz="2400" b="0" i="1" smtClean="0">
                        <a:latin typeface="Cambria Math" panose="02040503050406030204" pitchFamily="18" charset="0"/>
                      </a:rPr>
                      <m:t>𝑞</m:t>
                    </m:r>
                    <m:acc>
                      <m:accPr>
                        <m:chr m:val="⃗"/>
                        <m:ctrlPr>
                          <a:rPr lang="en-US" sz="2400" i="1">
                            <a:latin typeface="Cambria Math" panose="02040503050406030204" pitchFamily="18" charset="0"/>
                          </a:rPr>
                        </m:ctrlPr>
                      </m:accPr>
                      <m:e>
                        <m:r>
                          <a:rPr lang="en-GB" sz="2400" i="1">
                            <a:latin typeface="Cambria Math" panose="02040503050406030204" pitchFamily="18" charset="0"/>
                          </a:rPr>
                          <m:t>𝑣</m:t>
                        </m:r>
                      </m:e>
                    </m:acc>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GB" sz="2400" i="1">
                            <a:latin typeface="Cambria Math" panose="02040503050406030204" pitchFamily="18" charset="0"/>
                            <a:ea typeface="Cambria Math" panose="02040503050406030204" pitchFamily="18" charset="0"/>
                          </a:rPr>
                          <m:t>𝐵</m:t>
                        </m:r>
                      </m:e>
                    </m:acc>
                  </m:oMath>
                </a14:m>
                <a:r>
                  <a:rPr lang="en-US" sz="2400" dirty="0"/>
                  <a:t> </a:t>
                </a:r>
                <a:endParaRPr lang="en-GB" sz="2400" dirty="0"/>
              </a:p>
            </p:txBody>
          </p:sp>
        </mc:Choice>
        <mc:Fallback xmlns="">
          <p:sp>
            <p:nvSpPr>
              <p:cNvPr id="13" name="Rectangle 12">
                <a:extLst>
                  <a:ext uri="{FF2B5EF4-FFF2-40B4-BE49-F238E27FC236}">
                    <a16:creationId xmlns:a16="http://schemas.microsoft.com/office/drawing/2014/main" id="{9020FE0B-91A4-4E6F-9BC0-B757049318BA}"/>
                  </a:ext>
                </a:extLst>
              </p:cNvPr>
              <p:cNvSpPr>
                <a:spLocks noRot="1" noChangeAspect="1" noMove="1" noResize="1" noEditPoints="1" noAdjustHandles="1" noChangeArrowheads="1" noChangeShapeType="1" noTextEdit="1"/>
              </p:cNvSpPr>
              <p:nvPr/>
            </p:nvSpPr>
            <p:spPr>
              <a:xfrm>
                <a:off x="6607364" y="5205328"/>
                <a:ext cx="2128018" cy="506421"/>
              </a:xfrm>
              <a:prstGeom prst="rect">
                <a:avLst/>
              </a:prstGeom>
              <a:blipFill>
                <a:blip r:embed="rId10"/>
                <a:stretch>
                  <a:fillRect/>
                </a:stretch>
              </a:blipFill>
            </p:spPr>
            <p:txBody>
              <a:bodyPr/>
              <a:lstStyle/>
              <a:p>
                <a:r>
                  <a:rPr lang="en-GB">
                    <a:noFill/>
                  </a:rPr>
                  <a:t> </a:t>
                </a:r>
              </a:p>
            </p:txBody>
          </p:sp>
        </mc:Fallback>
      </mc:AlternateContent>
      <p:grpSp>
        <p:nvGrpSpPr>
          <p:cNvPr id="17" name="Group 16">
            <a:extLst>
              <a:ext uri="{FF2B5EF4-FFF2-40B4-BE49-F238E27FC236}">
                <a16:creationId xmlns:a16="http://schemas.microsoft.com/office/drawing/2014/main" id="{B0CE67DC-5FCC-48FC-A8C8-7E62DAF0A543}"/>
              </a:ext>
            </a:extLst>
          </p:cNvPr>
          <p:cNvGrpSpPr/>
          <p:nvPr/>
        </p:nvGrpSpPr>
        <p:grpSpPr>
          <a:xfrm>
            <a:off x="7942217" y="2643922"/>
            <a:ext cx="746999" cy="868078"/>
            <a:chOff x="7942217" y="2643922"/>
            <a:chExt cx="746999" cy="86807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DE8DBAC-5119-4409-9D3E-96765A922C2F}"/>
                    </a:ext>
                  </a:extLst>
                </p:cNvPr>
                <p:cNvSpPr txBox="1"/>
                <p:nvPr/>
              </p:nvSpPr>
              <p:spPr>
                <a:xfrm>
                  <a:off x="7942217" y="2988780"/>
                  <a:ext cx="74699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m:t>
                        </m:r>
                        <m:r>
                          <a:rPr lang="en-GB" sz="2800" b="0" i="1" smtClean="0">
                            <a:latin typeface="Cambria Math" panose="02040503050406030204" pitchFamily="18" charset="0"/>
                          </a:rPr>
                          <m:t>𝑞</m:t>
                        </m:r>
                      </m:oMath>
                    </m:oMathPara>
                  </a14:m>
                  <a:endParaRPr lang="en-GB" sz="2800" dirty="0"/>
                </a:p>
              </p:txBody>
            </p:sp>
          </mc:Choice>
          <mc:Fallback xmlns="">
            <p:sp>
              <p:nvSpPr>
                <p:cNvPr id="14" name="TextBox 13">
                  <a:extLst>
                    <a:ext uri="{FF2B5EF4-FFF2-40B4-BE49-F238E27FC236}">
                      <a16:creationId xmlns:a16="http://schemas.microsoft.com/office/drawing/2014/main" id="{6DE8DBAC-5119-4409-9D3E-96765A922C2F}"/>
                    </a:ext>
                  </a:extLst>
                </p:cNvPr>
                <p:cNvSpPr txBox="1">
                  <a:spLocks noRot="1" noChangeAspect="1" noMove="1" noResize="1" noEditPoints="1" noAdjustHandles="1" noChangeArrowheads="1" noChangeShapeType="1" noTextEdit="1"/>
                </p:cNvSpPr>
                <p:nvPr/>
              </p:nvSpPr>
              <p:spPr>
                <a:xfrm>
                  <a:off x="7942217" y="2988780"/>
                  <a:ext cx="746999" cy="523220"/>
                </a:xfrm>
                <a:prstGeom prst="rect">
                  <a:avLst/>
                </a:prstGeom>
                <a:blipFill>
                  <a:blip r:embed="rId11"/>
                  <a:stretch>
                    <a:fillRect/>
                  </a:stretch>
                </a:blipFill>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235763CF-BFBD-496A-AC6C-A74B1263428D}"/>
                </a:ext>
              </a:extLst>
            </p:cNvPr>
            <p:cNvCxnSpPr/>
            <p:nvPr/>
          </p:nvCxnSpPr>
          <p:spPr>
            <a:xfrm>
              <a:off x="8315716" y="2643922"/>
              <a:ext cx="0" cy="5068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91A4F9C-C632-486F-AB25-D8FD2422E978}"/>
                  </a:ext>
                </a:extLst>
              </p:cNvPr>
              <p:cNvSpPr/>
              <p:nvPr/>
            </p:nvSpPr>
            <p:spPr>
              <a:xfrm>
                <a:off x="6607364" y="5788883"/>
                <a:ext cx="2081852" cy="506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𝐵</m:t>
                              </m:r>
                            </m:sub>
                          </m:sSub>
                        </m:e>
                      </m:acc>
                      <m:r>
                        <a:rPr lang="en-GB" sz="2400" b="0" i="1" smtClean="0">
                          <a:latin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rPr>
                          </m:ctrlPr>
                        </m:accPr>
                        <m:e>
                          <m:r>
                            <a:rPr lang="en-GB" sz="2400" i="1">
                              <a:latin typeface="Cambria Math" panose="02040503050406030204" pitchFamily="18" charset="0"/>
                            </a:rPr>
                            <m:t>𝑣</m:t>
                          </m:r>
                        </m:e>
                      </m:acc>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GB" sz="2400" i="1">
                              <a:latin typeface="Cambria Math" panose="02040503050406030204" pitchFamily="18" charset="0"/>
                              <a:ea typeface="Cambria Math" panose="02040503050406030204" pitchFamily="18" charset="0"/>
                            </a:rPr>
                            <m:t>𝐵</m:t>
                          </m:r>
                        </m:e>
                      </m:acc>
                      <m:r>
                        <a:rPr lang="en-GB" sz="2400" b="0" i="1" smtClean="0">
                          <a:latin typeface="Cambria Math" panose="02040503050406030204" pitchFamily="18" charset="0"/>
                          <a:ea typeface="Cambria Math" panose="02040503050406030204" pitchFamily="18" charset="0"/>
                        </a:rPr>
                        <m:t>)</m:t>
                      </m:r>
                    </m:oMath>
                  </m:oMathPara>
                </a14:m>
                <a:endParaRPr lang="en-GB" sz="2400" dirty="0"/>
              </a:p>
            </p:txBody>
          </p:sp>
        </mc:Choice>
        <mc:Fallback xmlns="">
          <p:sp>
            <p:nvSpPr>
              <p:cNvPr id="18" name="Rectangle 17">
                <a:extLst>
                  <a:ext uri="{FF2B5EF4-FFF2-40B4-BE49-F238E27FC236}">
                    <a16:creationId xmlns:a16="http://schemas.microsoft.com/office/drawing/2014/main" id="{991A4F9C-C632-486F-AB25-D8FD2422E978}"/>
                  </a:ext>
                </a:extLst>
              </p:cNvPr>
              <p:cNvSpPr>
                <a:spLocks noRot="1" noChangeAspect="1" noMove="1" noResize="1" noEditPoints="1" noAdjustHandles="1" noChangeArrowheads="1" noChangeShapeType="1" noTextEdit="1"/>
              </p:cNvSpPr>
              <p:nvPr/>
            </p:nvSpPr>
            <p:spPr>
              <a:xfrm>
                <a:off x="6607364" y="5788883"/>
                <a:ext cx="2081852" cy="506421"/>
              </a:xfrm>
              <a:prstGeom prst="rect">
                <a:avLst/>
              </a:prstGeom>
              <a:blipFill>
                <a:blip r:embed="rId12"/>
                <a:stretch>
                  <a:fillRect/>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B316D15-9229-4BDB-91FF-BDD7E1184BBF}"/>
              </a:ext>
            </a:extLst>
          </p:cNvPr>
          <p:cNvPicPr>
            <a:picLocks noChangeAspect="1"/>
          </p:cNvPicPr>
          <p:nvPr/>
        </p:nvPicPr>
        <p:blipFill>
          <a:blip r:embed="rId13"/>
          <a:stretch>
            <a:fillRect/>
          </a:stretch>
        </p:blipFill>
        <p:spPr>
          <a:xfrm>
            <a:off x="9333406" y="1872550"/>
            <a:ext cx="2650810" cy="290942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4FE639-F9E1-4492-A886-3484A444B9DE}"/>
                  </a:ext>
                </a:extLst>
              </p:cNvPr>
              <p:cNvSpPr txBox="1"/>
              <p:nvPr/>
            </p:nvSpPr>
            <p:spPr>
              <a:xfrm>
                <a:off x="6994425" y="4771524"/>
                <a:ext cx="12153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𝑒</m:t>
                      </m:r>
                      <m:r>
                        <a:rPr lang="en-GB" sz="2800" b="0" i="1" smtClean="0">
                          <a:latin typeface="Cambria Math" panose="02040503050406030204" pitchFamily="18" charset="0"/>
                        </a:rPr>
                        <m:t>=−</m:t>
                      </m:r>
                      <m:r>
                        <a:rPr lang="en-GB" sz="2800" b="0" i="1" smtClean="0">
                          <a:latin typeface="Cambria Math" panose="02040503050406030204" pitchFamily="18" charset="0"/>
                        </a:rPr>
                        <m:t>𝑞</m:t>
                      </m:r>
                    </m:oMath>
                  </m:oMathPara>
                </a14:m>
                <a:endParaRPr lang="en-GB" sz="2800" dirty="0"/>
              </a:p>
            </p:txBody>
          </p:sp>
        </mc:Choice>
        <mc:Fallback xmlns="">
          <p:sp>
            <p:nvSpPr>
              <p:cNvPr id="20" name="TextBox 19">
                <a:extLst>
                  <a:ext uri="{FF2B5EF4-FFF2-40B4-BE49-F238E27FC236}">
                    <a16:creationId xmlns:a16="http://schemas.microsoft.com/office/drawing/2014/main" id="{4B4FE639-F9E1-4492-A886-3484A444B9DE}"/>
                  </a:ext>
                </a:extLst>
              </p:cNvPr>
              <p:cNvSpPr txBox="1">
                <a:spLocks noRot="1" noChangeAspect="1" noMove="1" noResize="1" noEditPoints="1" noAdjustHandles="1" noChangeArrowheads="1" noChangeShapeType="1" noTextEdit="1"/>
              </p:cNvSpPr>
              <p:nvPr/>
            </p:nvSpPr>
            <p:spPr>
              <a:xfrm>
                <a:off x="6994425" y="4771524"/>
                <a:ext cx="1215397" cy="430887"/>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7433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1000"/>
                                        <p:tgtEl>
                                          <p:spTgt spid="7"/>
                                        </p:tgtEl>
                                      </p:cBhvr>
                                    </p:animEffect>
                                    <p:anim calcmode="lin" valueType="num">
                                      <p:cBhvr>
                                        <p:cTn id="60" dur="1000" fill="hold"/>
                                        <p:tgtEl>
                                          <p:spTgt spid="7"/>
                                        </p:tgtEl>
                                        <p:attrNameLst>
                                          <p:attrName>ppt_x</p:attrName>
                                        </p:attrNameLst>
                                      </p:cBhvr>
                                      <p:tavLst>
                                        <p:tav tm="0">
                                          <p:val>
                                            <p:strVal val="#ppt_x"/>
                                          </p:val>
                                        </p:tav>
                                        <p:tav tm="100000">
                                          <p:val>
                                            <p:strVal val="#ppt_x"/>
                                          </p:val>
                                        </p:tav>
                                      </p:tavLst>
                                    </p:anim>
                                    <p:anim calcmode="lin" valueType="num">
                                      <p:cBhvr>
                                        <p:cTn id="61" dur="1000" fill="hold"/>
                                        <p:tgtEl>
                                          <p:spTgt spid="7"/>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42" presetClass="entr" presetSubtype="0" fill="hold"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1000"/>
                                        <p:tgtEl>
                                          <p:spTgt spid="20"/>
                                        </p:tgtEl>
                                      </p:cBhvr>
                                    </p:animEffect>
                                    <p:anim calcmode="lin" valueType="num">
                                      <p:cBhvr>
                                        <p:cTn id="72" dur="1000" fill="hold"/>
                                        <p:tgtEl>
                                          <p:spTgt spid="20"/>
                                        </p:tgtEl>
                                        <p:attrNameLst>
                                          <p:attrName>ppt_x</p:attrName>
                                        </p:attrNameLst>
                                      </p:cBhvr>
                                      <p:tavLst>
                                        <p:tav tm="0">
                                          <p:val>
                                            <p:strVal val="#ppt_x"/>
                                          </p:val>
                                        </p:tav>
                                        <p:tav tm="100000">
                                          <p:val>
                                            <p:strVal val="#ppt_x"/>
                                          </p:val>
                                        </p:tav>
                                      </p:tavLst>
                                    </p:anim>
                                    <p:anim calcmode="lin" valueType="num">
                                      <p:cBhvr>
                                        <p:cTn id="73" dur="1000" fill="hold"/>
                                        <p:tgtEl>
                                          <p:spTgt spid="20"/>
                                        </p:tgtEl>
                                        <p:attrNameLst>
                                          <p:attrName>ppt_y</p:attrName>
                                        </p:attrNameLst>
                                      </p:cBhvr>
                                      <p:tavLst>
                                        <p:tav tm="0">
                                          <p:val>
                                            <p:strVal val="#ppt_y+.1"/>
                                          </p:val>
                                        </p:tav>
                                        <p:tav tm="100000">
                                          <p:val>
                                            <p:strVal val="#ppt_y"/>
                                          </p:val>
                                        </p:tav>
                                      </p:tavLst>
                                    </p:anim>
                                  </p:childTnLst>
                                </p:cTn>
                              </p:par>
                            </p:childTnLst>
                          </p:cTn>
                        </p:par>
                        <p:par>
                          <p:cTn id="74" fill="hold">
                            <p:stCondLst>
                              <p:cond delay="3000"/>
                            </p:stCondLst>
                            <p:childTnLst>
                              <p:par>
                                <p:cTn id="75" presetID="42" presetClass="entr" presetSubtype="0" fill="hold" grpId="0" nodeType="afterEffect">
                                  <p:stCondLst>
                                    <p:cond delay="30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0"/>
                                        <p:tgtEl>
                                          <p:spTgt spid="13"/>
                                        </p:tgtEl>
                                      </p:cBhvr>
                                    </p:animEffect>
                                    <p:anim calcmode="lin" valueType="num">
                                      <p:cBhvr>
                                        <p:cTn id="78" dur="1000" fill="hold"/>
                                        <p:tgtEl>
                                          <p:spTgt spid="13"/>
                                        </p:tgtEl>
                                        <p:attrNameLst>
                                          <p:attrName>ppt_x</p:attrName>
                                        </p:attrNameLst>
                                      </p:cBhvr>
                                      <p:tavLst>
                                        <p:tav tm="0">
                                          <p:val>
                                            <p:strVal val="#ppt_x"/>
                                          </p:val>
                                        </p:tav>
                                        <p:tav tm="100000">
                                          <p:val>
                                            <p:strVal val="#ppt_x"/>
                                          </p:val>
                                        </p:tav>
                                      </p:tavLst>
                                    </p:anim>
                                    <p:anim calcmode="lin" valueType="num">
                                      <p:cBhvr>
                                        <p:cTn id="79" dur="1000" fill="hold"/>
                                        <p:tgtEl>
                                          <p:spTgt spid="13"/>
                                        </p:tgtEl>
                                        <p:attrNameLst>
                                          <p:attrName>ppt_y</p:attrName>
                                        </p:attrNameLst>
                                      </p:cBhvr>
                                      <p:tavLst>
                                        <p:tav tm="0">
                                          <p:val>
                                            <p:strVal val="#ppt_y+.1"/>
                                          </p:val>
                                        </p:tav>
                                        <p:tav tm="100000">
                                          <p:val>
                                            <p:strVal val="#ppt_y"/>
                                          </p:val>
                                        </p:tav>
                                      </p:tavLst>
                                    </p:anim>
                                  </p:childTnLst>
                                </p:cTn>
                              </p:par>
                            </p:childTnLst>
                          </p:cTn>
                        </p:par>
                        <p:par>
                          <p:cTn id="80" fill="hold">
                            <p:stCondLst>
                              <p:cond delay="7000"/>
                            </p:stCondLst>
                            <p:childTnLst>
                              <p:par>
                                <p:cTn id="81" presetID="42" presetClass="entr" presetSubtype="0" fill="hold" grpId="0" nodeType="afterEffect">
                                  <p:stCondLst>
                                    <p:cond delay="200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1000"/>
                                        <p:tgtEl>
                                          <p:spTgt spid="18"/>
                                        </p:tgtEl>
                                      </p:cBhvr>
                                    </p:animEffect>
                                    <p:anim calcmode="lin" valueType="num">
                                      <p:cBhvr>
                                        <p:cTn id="84" dur="1000" fill="hold"/>
                                        <p:tgtEl>
                                          <p:spTgt spid="18"/>
                                        </p:tgtEl>
                                        <p:attrNameLst>
                                          <p:attrName>ppt_x</p:attrName>
                                        </p:attrNameLst>
                                      </p:cBhvr>
                                      <p:tavLst>
                                        <p:tav tm="0">
                                          <p:val>
                                            <p:strVal val="#ppt_x"/>
                                          </p:val>
                                        </p:tav>
                                        <p:tav tm="100000">
                                          <p:val>
                                            <p:strVal val="#ppt_x"/>
                                          </p:val>
                                        </p:tav>
                                      </p:tavLst>
                                    </p:anim>
                                    <p:anim calcmode="lin" valueType="num">
                                      <p:cBhvr>
                                        <p:cTn id="8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0" grpId="0"/>
      <p:bldP spid="12" grpId="0"/>
      <p:bldP spid="13" grpId="0"/>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8A6B24-05E9-48F8-B3BC-58A43F625BE8}"/>
              </a:ext>
            </a:extLst>
          </p:cNvPr>
          <p:cNvPicPr>
            <a:picLocks noChangeAspect="1"/>
          </p:cNvPicPr>
          <p:nvPr/>
        </p:nvPicPr>
        <p:blipFill>
          <a:blip r:embed="rId3"/>
          <a:stretch>
            <a:fillRect/>
          </a:stretch>
        </p:blipFill>
        <p:spPr>
          <a:xfrm>
            <a:off x="181892" y="62701"/>
            <a:ext cx="2761713" cy="3132473"/>
          </a:xfrm>
          <a:prstGeom prst="rect">
            <a:avLst/>
          </a:prstGeom>
        </p:spPr>
      </p:pic>
      <p:pic>
        <p:nvPicPr>
          <p:cNvPr id="3" name="Picture 2">
            <a:extLst>
              <a:ext uri="{FF2B5EF4-FFF2-40B4-BE49-F238E27FC236}">
                <a16:creationId xmlns:a16="http://schemas.microsoft.com/office/drawing/2014/main" id="{484FE58C-A979-4472-BEA3-1A2856A30E4D}"/>
              </a:ext>
            </a:extLst>
          </p:cNvPr>
          <p:cNvPicPr>
            <a:picLocks noChangeAspect="1"/>
          </p:cNvPicPr>
          <p:nvPr/>
        </p:nvPicPr>
        <p:blipFill>
          <a:blip r:embed="rId4"/>
          <a:stretch>
            <a:fillRect/>
          </a:stretch>
        </p:blipFill>
        <p:spPr>
          <a:xfrm>
            <a:off x="3048000" y="804359"/>
            <a:ext cx="2478615" cy="3132473"/>
          </a:xfrm>
          <a:prstGeom prst="rect">
            <a:avLst/>
          </a:prstGeom>
        </p:spPr>
      </p:pic>
      <p:pic>
        <p:nvPicPr>
          <p:cNvPr id="4" name="Picture 3">
            <a:extLst>
              <a:ext uri="{FF2B5EF4-FFF2-40B4-BE49-F238E27FC236}">
                <a16:creationId xmlns:a16="http://schemas.microsoft.com/office/drawing/2014/main" id="{3160F59D-C1DB-4CAE-A0D9-3A522EB08F6B}"/>
              </a:ext>
            </a:extLst>
          </p:cNvPr>
          <p:cNvPicPr>
            <a:picLocks noChangeAspect="1"/>
          </p:cNvPicPr>
          <p:nvPr/>
        </p:nvPicPr>
        <p:blipFill>
          <a:blip r:embed="rId5"/>
          <a:stretch>
            <a:fillRect/>
          </a:stretch>
        </p:blipFill>
        <p:spPr>
          <a:xfrm>
            <a:off x="5631355" y="804359"/>
            <a:ext cx="2180652" cy="3132473"/>
          </a:xfrm>
          <a:prstGeom prst="rect">
            <a:avLst/>
          </a:prstGeom>
        </p:spPr>
      </p:pic>
      <p:pic>
        <p:nvPicPr>
          <p:cNvPr id="5" name="Picture 4">
            <a:extLst>
              <a:ext uri="{FF2B5EF4-FFF2-40B4-BE49-F238E27FC236}">
                <a16:creationId xmlns:a16="http://schemas.microsoft.com/office/drawing/2014/main" id="{C2BAD871-8B75-41BB-A511-3859D0FD7FE0}"/>
              </a:ext>
            </a:extLst>
          </p:cNvPr>
          <p:cNvPicPr>
            <a:picLocks noChangeAspect="1"/>
          </p:cNvPicPr>
          <p:nvPr/>
        </p:nvPicPr>
        <p:blipFill>
          <a:blip r:embed="rId6"/>
          <a:stretch>
            <a:fillRect/>
          </a:stretch>
        </p:blipFill>
        <p:spPr>
          <a:xfrm>
            <a:off x="7916747" y="804359"/>
            <a:ext cx="2081485" cy="313247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6EA47A-0814-4437-83B3-18FBC8DDB9AF}"/>
                  </a:ext>
                </a:extLst>
              </p:cNvPr>
              <p:cNvSpPr txBox="1"/>
              <p:nvPr/>
            </p:nvSpPr>
            <p:spPr>
              <a:xfrm>
                <a:off x="282158" y="3278926"/>
                <a:ext cx="2466701"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 </m:t>
                      </m:r>
                      <m:r>
                        <a:rPr lang="en-GB" sz="2800" b="0" i="1" smtClean="0">
                          <a:latin typeface="Cambria Math" panose="02040503050406030204" pitchFamily="18" charset="0"/>
                        </a:rPr>
                        <m:t>𝑓𝑟𝑜𝑚</m:t>
                      </m:r>
                      <m:r>
                        <a:rPr lang="en-GB" sz="2800" b="0" i="1" smtClean="0">
                          <a:latin typeface="Cambria Math" panose="02040503050406030204" pitchFamily="18" charset="0"/>
                        </a:rPr>
                        <m:t>+</m:t>
                      </m:r>
                      <m:r>
                        <a:rPr lang="en-GB" sz="2800" b="0" i="1" smtClean="0">
                          <a:latin typeface="Cambria Math" panose="02040503050406030204" pitchFamily="18" charset="0"/>
                        </a:rPr>
                        <m:t>𝑡𝑜</m:t>
                      </m:r>
                      <m:r>
                        <a:rPr lang="en-GB" sz="2800" b="0" i="1" smtClean="0">
                          <a:latin typeface="Cambria Math" panose="02040503050406030204" pitchFamily="18" charset="0"/>
                        </a:rPr>
                        <m:t> −</m:t>
                      </m:r>
                    </m:oMath>
                  </m:oMathPara>
                </a14:m>
                <a:endParaRPr lang="en-GB" sz="2800" dirty="0"/>
              </a:p>
            </p:txBody>
          </p:sp>
        </mc:Choice>
        <mc:Fallback xmlns="">
          <p:sp>
            <p:nvSpPr>
              <p:cNvPr id="6" name="TextBox 5">
                <a:extLst>
                  <a:ext uri="{FF2B5EF4-FFF2-40B4-BE49-F238E27FC236}">
                    <a16:creationId xmlns:a16="http://schemas.microsoft.com/office/drawing/2014/main" id="{696EA47A-0814-4437-83B3-18FBC8DDB9AF}"/>
                  </a:ext>
                </a:extLst>
              </p:cNvPr>
              <p:cNvSpPr txBox="1">
                <a:spLocks noRot="1" noChangeAspect="1" noMove="1" noResize="1" noEditPoints="1" noAdjustHandles="1" noChangeArrowheads="1" noChangeShapeType="1" noTextEdit="1"/>
              </p:cNvSpPr>
              <p:nvPr/>
            </p:nvSpPr>
            <p:spPr>
              <a:xfrm>
                <a:off x="282158" y="3278926"/>
                <a:ext cx="2466701" cy="483146"/>
              </a:xfrm>
              <a:prstGeom prst="rect">
                <a:avLst/>
              </a:prstGeom>
              <a:blipFill>
                <a:blip r:embed="rId7"/>
                <a:stretch>
                  <a:fillRect/>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408CE1E-7E9D-4C3D-B83A-2AB39C87C432}"/>
              </a:ext>
            </a:extLst>
          </p:cNvPr>
          <p:cNvSpPr txBox="1"/>
          <p:nvPr/>
        </p:nvSpPr>
        <p:spPr>
          <a:xfrm>
            <a:off x="1899040" y="1975104"/>
            <a:ext cx="731290" cy="461665"/>
          </a:xfrm>
          <a:prstGeom prst="rect">
            <a:avLst/>
          </a:prstGeom>
          <a:noFill/>
        </p:spPr>
        <p:txBody>
          <a:bodyPr wrap="none" rtlCol="0">
            <a:spAutoFit/>
          </a:bodyPr>
          <a:lstStyle/>
          <a:p>
            <a:r>
              <a:rPr lang="en-GB" sz="2400" dirty="0"/>
              <a:t>high</a:t>
            </a:r>
          </a:p>
        </p:txBody>
      </p:sp>
      <p:sp>
        <p:nvSpPr>
          <p:cNvPr id="8" name="TextBox 7">
            <a:extLst>
              <a:ext uri="{FF2B5EF4-FFF2-40B4-BE49-F238E27FC236}">
                <a16:creationId xmlns:a16="http://schemas.microsoft.com/office/drawing/2014/main" id="{269649E6-BD27-422B-89A5-DF2442D4BB80}"/>
              </a:ext>
            </a:extLst>
          </p:cNvPr>
          <p:cNvSpPr txBox="1"/>
          <p:nvPr/>
        </p:nvSpPr>
        <p:spPr>
          <a:xfrm>
            <a:off x="181892" y="1975104"/>
            <a:ext cx="646331" cy="461665"/>
          </a:xfrm>
          <a:prstGeom prst="rect">
            <a:avLst/>
          </a:prstGeom>
          <a:noFill/>
        </p:spPr>
        <p:txBody>
          <a:bodyPr wrap="none" rtlCol="0">
            <a:spAutoFit/>
          </a:bodyPr>
          <a:lstStyle/>
          <a:p>
            <a:r>
              <a:rPr lang="en-GB" sz="2400" dirty="0"/>
              <a:t>low</a:t>
            </a:r>
          </a:p>
        </p:txBody>
      </p:sp>
      <p:sp>
        <p:nvSpPr>
          <p:cNvPr id="9" name="Rectangle 8">
            <a:extLst>
              <a:ext uri="{FF2B5EF4-FFF2-40B4-BE49-F238E27FC236}">
                <a16:creationId xmlns:a16="http://schemas.microsoft.com/office/drawing/2014/main" id="{5972FE0A-1D99-408B-9ED3-FE10ABF4A07D}"/>
              </a:ext>
            </a:extLst>
          </p:cNvPr>
          <p:cNvSpPr/>
          <p:nvPr/>
        </p:nvSpPr>
        <p:spPr>
          <a:xfrm>
            <a:off x="2943604" y="-26638"/>
            <a:ext cx="8990621" cy="830997"/>
          </a:xfrm>
          <a:prstGeom prst="rect">
            <a:avLst/>
          </a:prstGeom>
        </p:spPr>
        <p:txBody>
          <a:bodyPr wrap="square">
            <a:spAutoFit/>
          </a:bodyPr>
          <a:lstStyle/>
          <a:p>
            <a:r>
              <a:rPr lang="en-US" sz="2400" dirty="0"/>
              <a:t>(b) What is the potential difference between the faces of higher and lower electric potential?</a:t>
            </a:r>
            <a:endParaRPr lang="en-GB"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BD6EE3-E30A-4D4D-8A3D-3FF0A79554A1}"/>
                  </a:ext>
                </a:extLst>
              </p:cNvPr>
              <p:cNvSpPr txBox="1"/>
              <p:nvPr/>
            </p:nvSpPr>
            <p:spPr>
              <a:xfrm>
                <a:off x="3895585" y="1900332"/>
                <a:ext cx="1374094"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𝐸</m:t>
                              </m:r>
                            </m:sub>
                          </m:sSub>
                        </m:e>
                      </m:acc>
                      <m:r>
                        <a:rPr lang="en-GB" sz="2800" b="0" i="1" smtClean="0">
                          <a:latin typeface="Cambria Math" panose="02040503050406030204" pitchFamily="18" charset="0"/>
                        </a:rPr>
                        <m:t>=</m:t>
                      </m:r>
                      <m:r>
                        <a:rPr lang="en-GB" sz="2800" b="0" i="1" smtClean="0">
                          <a:latin typeface="Cambria Math" panose="02040503050406030204" pitchFamily="18" charset="0"/>
                        </a:rPr>
                        <m:t>𝑞</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𝐸</m:t>
                          </m:r>
                        </m:e>
                      </m:acc>
                    </m:oMath>
                  </m:oMathPara>
                </a14:m>
                <a:endParaRPr lang="en-GB" sz="2800" dirty="0"/>
              </a:p>
            </p:txBody>
          </p:sp>
        </mc:Choice>
        <mc:Fallback xmlns="">
          <p:sp>
            <p:nvSpPr>
              <p:cNvPr id="10" name="TextBox 9">
                <a:extLst>
                  <a:ext uri="{FF2B5EF4-FFF2-40B4-BE49-F238E27FC236}">
                    <a16:creationId xmlns:a16="http://schemas.microsoft.com/office/drawing/2014/main" id="{D7BD6EE3-E30A-4D4D-8A3D-3FF0A79554A1}"/>
                  </a:ext>
                </a:extLst>
              </p:cNvPr>
              <p:cNvSpPr txBox="1">
                <a:spLocks noRot="1" noChangeAspect="1" noMove="1" noResize="1" noEditPoints="1" noAdjustHandles="1" noChangeArrowheads="1" noChangeShapeType="1" noTextEdit="1"/>
              </p:cNvSpPr>
              <p:nvPr/>
            </p:nvSpPr>
            <p:spPr>
              <a:xfrm>
                <a:off x="3895585" y="1900332"/>
                <a:ext cx="1374094" cy="48314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EF5AF7-4850-404C-98E9-DA244D8677B8}"/>
                  </a:ext>
                </a:extLst>
              </p:cNvPr>
              <p:cNvSpPr txBox="1"/>
              <p:nvPr/>
            </p:nvSpPr>
            <p:spPr>
              <a:xfrm>
                <a:off x="3240696" y="4067178"/>
                <a:ext cx="12153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𝑒</m:t>
                      </m:r>
                      <m:r>
                        <a:rPr lang="en-GB" sz="2800" b="0" i="1" smtClean="0">
                          <a:latin typeface="Cambria Math" panose="02040503050406030204" pitchFamily="18" charset="0"/>
                        </a:rPr>
                        <m:t>=−</m:t>
                      </m:r>
                      <m:r>
                        <a:rPr lang="en-GB" sz="2800" b="0" i="1" smtClean="0">
                          <a:latin typeface="Cambria Math" panose="02040503050406030204" pitchFamily="18" charset="0"/>
                        </a:rPr>
                        <m:t>𝑞</m:t>
                      </m:r>
                    </m:oMath>
                  </m:oMathPara>
                </a14:m>
                <a:endParaRPr lang="en-GB" sz="2800" dirty="0"/>
              </a:p>
            </p:txBody>
          </p:sp>
        </mc:Choice>
        <mc:Fallback xmlns="">
          <p:sp>
            <p:nvSpPr>
              <p:cNvPr id="11" name="TextBox 10">
                <a:extLst>
                  <a:ext uri="{FF2B5EF4-FFF2-40B4-BE49-F238E27FC236}">
                    <a16:creationId xmlns:a16="http://schemas.microsoft.com/office/drawing/2014/main" id="{7EEF5AF7-4850-404C-98E9-DA244D8677B8}"/>
                  </a:ext>
                </a:extLst>
              </p:cNvPr>
              <p:cNvSpPr txBox="1">
                <a:spLocks noRot="1" noChangeAspect="1" noMove="1" noResize="1" noEditPoints="1" noAdjustHandles="1" noChangeArrowheads="1" noChangeShapeType="1" noTextEdit="1"/>
              </p:cNvSpPr>
              <p:nvPr/>
            </p:nvSpPr>
            <p:spPr>
              <a:xfrm>
                <a:off x="3240696" y="4067178"/>
                <a:ext cx="1215397" cy="43088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7BFD9D-FF75-44B5-BE90-4CD5755887DD}"/>
                  </a:ext>
                </a:extLst>
              </p:cNvPr>
              <p:cNvSpPr txBox="1"/>
              <p:nvPr/>
            </p:nvSpPr>
            <p:spPr>
              <a:xfrm>
                <a:off x="3090913" y="4644477"/>
                <a:ext cx="1641796"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𝐸</m:t>
                              </m:r>
                            </m:sub>
                          </m:sSub>
                        </m:e>
                      </m:acc>
                      <m:r>
                        <a:rPr lang="en-GB" sz="2800" b="0" i="1" smtClean="0">
                          <a:latin typeface="Cambria Math" panose="02040503050406030204" pitchFamily="18" charset="0"/>
                        </a:rPr>
                        <m:t>=−</m:t>
                      </m:r>
                      <m:r>
                        <a:rPr lang="en-GB" sz="2800" b="0" i="1" smtClean="0">
                          <a:latin typeface="Cambria Math" panose="02040503050406030204" pitchFamily="18" charset="0"/>
                        </a:rPr>
                        <m:t>𝑞</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𝐸</m:t>
                          </m:r>
                        </m:e>
                      </m:acc>
                    </m:oMath>
                  </m:oMathPara>
                </a14:m>
                <a:endParaRPr lang="en-GB" sz="2800" dirty="0"/>
              </a:p>
            </p:txBody>
          </p:sp>
        </mc:Choice>
        <mc:Fallback xmlns="">
          <p:sp>
            <p:nvSpPr>
              <p:cNvPr id="12" name="TextBox 11">
                <a:extLst>
                  <a:ext uri="{FF2B5EF4-FFF2-40B4-BE49-F238E27FC236}">
                    <a16:creationId xmlns:a16="http://schemas.microsoft.com/office/drawing/2014/main" id="{C07BFD9D-FF75-44B5-BE90-4CD5755887DD}"/>
                  </a:ext>
                </a:extLst>
              </p:cNvPr>
              <p:cNvSpPr txBox="1">
                <a:spLocks noRot="1" noChangeAspect="1" noMove="1" noResize="1" noEditPoints="1" noAdjustHandles="1" noChangeArrowheads="1" noChangeShapeType="1" noTextEdit="1"/>
              </p:cNvSpPr>
              <p:nvPr/>
            </p:nvSpPr>
            <p:spPr>
              <a:xfrm>
                <a:off x="3090913" y="4644477"/>
                <a:ext cx="1641796" cy="483146"/>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ACB2EB-B0D2-439E-920F-6B567A74346E}"/>
                  </a:ext>
                </a:extLst>
              </p:cNvPr>
              <p:cNvSpPr txBox="1"/>
              <p:nvPr/>
            </p:nvSpPr>
            <p:spPr>
              <a:xfrm>
                <a:off x="3184966" y="5274035"/>
                <a:ext cx="1202893"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𝐸</m:t>
                              </m:r>
                            </m:sub>
                          </m:sSub>
                        </m:e>
                      </m:acc>
                      <m:r>
                        <a:rPr lang="en-GB" sz="2800" i="1" smtClean="0">
                          <a:latin typeface="Cambria Math" panose="02040503050406030204" pitchFamily="18" charset="0"/>
                          <a:ea typeface="Cambria Math" panose="02040503050406030204" pitchFamily="18" charset="0"/>
                        </a:rPr>
                        <m:t>⇆</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𝐸</m:t>
                          </m:r>
                        </m:e>
                      </m:acc>
                    </m:oMath>
                  </m:oMathPara>
                </a14:m>
                <a:endParaRPr lang="en-GB" sz="2800" dirty="0"/>
              </a:p>
            </p:txBody>
          </p:sp>
        </mc:Choice>
        <mc:Fallback xmlns="">
          <p:sp>
            <p:nvSpPr>
              <p:cNvPr id="13" name="TextBox 12">
                <a:extLst>
                  <a:ext uri="{FF2B5EF4-FFF2-40B4-BE49-F238E27FC236}">
                    <a16:creationId xmlns:a16="http://schemas.microsoft.com/office/drawing/2014/main" id="{60ACB2EB-B0D2-439E-920F-6B567A74346E}"/>
                  </a:ext>
                </a:extLst>
              </p:cNvPr>
              <p:cNvSpPr txBox="1">
                <a:spLocks noRot="1" noChangeAspect="1" noMove="1" noResize="1" noEditPoints="1" noAdjustHandles="1" noChangeArrowheads="1" noChangeShapeType="1" noTextEdit="1"/>
              </p:cNvSpPr>
              <p:nvPr/>
            </p:nvSpPr>
            <p:spPr>
              <a:xfrm>
                <a:off x="3184966" y="5274035"/>
                <a:ext cx="1202893" cy="483146"/>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A6E8EE-D755-4E42-B39D-7684B9622BD9}"/>
                  </a:ext>
                </a:extLst>
              </p:cNvPr>
              <p:cNvSpPr txBox="1"/>
              <p:nvPr/>
            </p:nvSpPr>
            <p:spPr>
              <a:xfrm>
                <a:off x="3090913" y="5981970"/>
                <a:ext cx="1344662"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𝐸</m:t>
                              </m:r>
                            </m:sub>
                          </m:sSub>
                        </m:e>
                      </m:acc>
                      <m:r>
                        <a:rPr lang="en-GB" sz="2800" i="1" smtClean="0">
                          <a:latin typeface="Cambria Math" panose="02040503050406030204" pitchFamily="18" charset="0"/>
                          <a:ea typeface="Cambria Math" panose="02040503050406030204" pitchFamily="18" charset="0"/>
                        </a:rPr>
                        <m:t>⇆</m:t>
                      </m:r>
                      <m:acc>
                        <m:accPr>
                          <m:chr m:val="⃗"/>
                          <m:ctrlPr>
                            <a:rPr lang="en-GB" sz="2800" i="1">
                              <a:latin typeface="Cambria Math" panose="02040503050406030204" pitchFamily="18" charset="0"/>
                            </a:rPr>
                          </m:ctrlPr>
                        </m:accPr>
                        <m:e>
                          <m:sSub>
                            <m:sSubPr>
                              <m:ctrlPr>
                                <a:rPr lang="en-GB" sz="2800" i="1">
                                  <a:latin typeface="Cambria Math" panose="02040503050406030204" pitchFamily="18" charset="0"/>
                                </a:rPr>
                              </m:ctrlPr>
                            </m:sSubPr>
                            <m:e>
                              <m:r>
                                <a:rPr lang="en-GB" sz="2800" i="1">
                                  <a:latin typeface="Cambria Math" panose="02040503050406030204" pitchFamily="18" charset="0"/>
                                </a:rPr>
                                <m:t>𝐹</m:t>
                              </m:r>
                            </m:e>
                            <m:sub>
                              <m:r>
                                <a:rPr lang="en-GB" sz="2800" b="0" i="1" smtClean="0">
                                  <a:latin typeface="Cambria Math" panose="02040503050406030204" pitchFamily="18" charset="0"/>
                                </a:rPr>
                                <m:t>𝐵</m:t>
                              </m:r>
                            </m:sub>
                          </m:sSub>
                        </m:e>
                      </m:acc>
                    </m:oMath>
                  </m:oMathPara>
                </a14:m>
                <a:endParaRPr lang="en-GB" sz="2800" dirty="0"/>
              </a:p>
            </p:txBody>
          </p:sp>
        </mc:Choice>
        <mc:Fallback xmlns="">
          <p:sp>
            <p:nvSpPr>
              <p:cNvPr id="14" name="TextBox 13">
                <a:extLst>
                  <a:ext uri="{FF2B5EF4-FFF2-40B4-BE49-F238E27FC236}">
                    <a16:creationId xmlns:a16="http://schemas.microsoft.com/office/drawing/2014/main" id="{0DA6E8EE-D755-4E42-B39D-7684B9622BD9}"/>
                  </a:ext>
                </a:extLst>
              </p:cNvPr>
              <p:cNvSpPr txBox="1">
                <a:spLocks noRot="1" noChangeAspect="1" noMove="1" noResize="1" noEditPoints="1" noAdjustHandles="1" noChangeArrowheads="1" noChangeShapeType="1" noTextEdit="1"/>
              </p:cNvSpPr>
              <p:nvPr/>
            </p:nvSpPr>
            <p:spPr>
              <a:xfrm>
                <a:off x="3090913" y="5981970"/>
                <a:ext cx="1344662" cy="483146"/>
              </a:xfrm>
              <a:prstGeom prst="rect">
                <a:avLst/>
              </a:prstGeom>
              <a:blipFill>
                <a:blip r:embed="rId1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138CE39-EDF3-4E1C-8143-8BDFE322B2CE}"/>
              </a:ext>
            </a:extLst>
          </p:cNvPr>
          <p:cNvSpPr txBox="1"/>
          <p:nvPr/>
        </p:nvSpPr>
        <p:spPr>
          <a:xfrm>
            <a:off x="5421700" y="3936832"/>
            <a:ext cx="2849691" cy="1200329"/>
          </a:xfrm>
          <a:prstGeom prst="rect">
            <a:avLst/>
          </a:prstGeom>
          <a:noFill/>
        </p:spPr>
        <p:txBody>
          <a:bodyPr wrap="square" rtlCol="0">
            <a:spAutoFit/>
          </a:bodyPr>
          <a:lstStyle/>
          <a:p>
            <a:r>
              <a:rPr lang="en-GB" sz="2400" dirty="0"/>
              <a:t>The accumulation of charges with time till reach equilibrium.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7512A1-38A8-459C-9C63-6AF547A415C2}"/>
                  </a:ext>
                </a:extLst>
              </p:cNvPr>
              <p:cNvSpPr txBox="1"/>
              <p:nvPr/>
            </p:nvSpPr>
            <p:spPr>
              <a:xfrm>
                <a:off x="5939245" y="5284883"/>
                <a:ext cx="1311000"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𝐸</m:t>
                              </m:r>
                            </m:sub>
                          </m:sSub>
                        </m:e>
                      </m:acc>
                      <m:r>
                        <a:rPr lang="en-GB" sz="2800" b="0" i="1" smtClean="0">
                          <a:latin typeface="Cambria Math" panose="02040503050406030204" pitchFamily="18" charset="0"/>
                        </a:rPr>
                        <m:t>=</m:t>
                      </m:r>
                      <m:acc>
                        <m:accPr>
                          <m:chr m:val="⃗"/>
                          <m:ctrlPr>
                            <a:rPr lang="en-GB" sz="2800" i="1">
                              <a:latin typeface="Cambria Math" panose="02040503050406030204" pitchFamily="18" charset="0"/>
                            </a:rPr>
                          </m:ctrlPr>
                        </m:accPr>
                        <m:e>
                          <m:sSub>
                            <m:sSubPr>
                              <m:ctrlPr>
                                <a:rPr lang="en-GB" sz="2800" i="1">
                                  <a:latin typeface="Cambria Math" panose="02040503050406030204" pitchFamily="18" charset="0"/>
                                </a:rPr>
                              </m:ctrlPr>
                            </m:sSubPr>
                            <m:e>
                              <m:r>
                                <a:rPr lang="en-GB" sz="2800" i="1">
                                  <a:latin typeface="Cambria Math" panose="02040503050406030204" pitchFamily="18" charset="0"/>
                                </a:rPr>
                                <m:t>𝐹</m:t>
                              </m:r>
                            </m:e>
                            <m:sub>
                              <m:r>
                                <a:rPr lang="en-GB" sz="2800" b="0" i="1" smtClean="0">
                                  <a:latin typeface="Cambria Math" panose="02040503050406030204" pitchFamily="18" charset="0"/>
                                </a:rPr>
                                <m:t>𝐵</m:t>
                              </m:r>
                            </m:sub>
                          </m:sSub>
                        </m:e>
                      </m:acc>
                    </m:oMath>
                  </m:oMathPara>
                </a14:m>
                <a:endParaRPr lang="en-GB" sz="2800" dirty="0"/>
              </a:p>
            </p:txBody>
          </p:sp>
        </mc:Choice>
        <mc:Fallback xmlns="">
          <p:sp>
            <p:nvSpPr>
              <p:cNvPr id="16" name="TextBox 15">
                <a:extLst>
                  <a:ext uri="{FF2B5EF4-FFF2-40B4-BE49-F238E27FC236}">
                    <a16:creationId xmlns:a16="http://schemas.microsoft.com/office/drawing/2014/main" id="{847512A1-38A8-459C-9C63-6AF547A415C2}"/>
                  </a:ext>
                </a:extLst>
              </p:cNvPr>
              <p:cNvSpPr txBox="1">
                <a:spLocks noRot="1" noChangeAspect="1" noMove="1" noResize="1" noEditPoints="1" noAdjustHandles="1" noChangeArrowheads="1" noChangeShapeType="1" noTextEdit="1"/>
              </p:cNvSpPr>
              <p:nvPr/>
            </p:nvSpPr>
            <p:spPr>
              <a:xfrm>
                <a:off x="5939245" y="5284883"/>
                <a:ext cx="1311000" cy="483146"/>
              </a:xfrm>
              <a:prstGeom prst="rect">
                <a:avLst/>
              </a:prstGeom>
              <a:blipFill>
                <a:blip r:embed="rId13"/>
                <a:stretch>
                  <a:fillRect/>
                </a:stretch>
              </a:blipFill>
            </p:spPr>
            <p:txBody>
              <a:bodyPr/>
              <a:lstStyle/>
              <a:p>
                <a:r>
                  <a:rPr lang="en-GB">
                    <a:noFill/>
                  </a:rPr>
                  <a:t> </a:t>
                </a:r>
              </a:p>
            </p:txBody>
          </p:sp>
        </mc:Fallback>
      </mc:AlternateContent>
      <p:pic>
        <p:nvPicPr>
          <p:cNvPr id="18" name="Picture 17">
            <a:extLst>
              <a:ext uri="{FF2B5EF4-FFF2-40B4-BE49-F238E27FC236}">
                <a16:creationId xmlns:a16="http://schemas.microsoft.com/office/drawing/2014/main" id="{10D5CAAD-3A64-492A-9A8D-8446F7A17842}"/>
              </a:ext>
            </a:extLst>
          </p:cNvPr>
          <p:cNvPicPr>
            <a:picLocks noChangeAspect="1"/>
          </p:cNvPicPr>
          <p:nvPr/>
        </p:nvPicPr>
        <p:blipFill>
          <a:blip r:embed="rId14"/>
          <a:stretch>
            <a:fillRect/>
          </a:stretch>
        </p:blipFill>
        <p:spPr>
          <a:xfrm>
            <a:off x="8447220" y="4174157"/>
            <a:ext cx="3734643" cy="554597"/>
          </a:xfrm>
          <a:prstGeom prst="rect">
            <a:avLst/>
          </a:prstGeom>
        </p:spPr>
      </p:pic>
      <p:pic>
        <p:nvPicPr>
          <p:cNvPr id="19" name="Picture 18">
            <a:extLst>
              <a:ext uri="{FF2B5EF4-FFF2-40B4-BE49-F238E27FC236}">
                <a16:creationId xmlns:a16="http://schemas.microsoft.com/office/drawing/2014/main" id="{73454130-8177-48A9-9B2D-BD055633D096}"/>
              </a:ext>
            </a:extLst>
          </p:cNvPr>
          <p:cNvPicPr>
            <a:picLocks noChangeAspect="1"/>
          </p:cNvPicPr>
          <p:nvPr/>
        </p:nvPicPr>
        <p:blipFill>
          <a:blip r:embed="rId15"/>
          <a:stretch>
            <a:fillRect/>
          </a:stretch>
        </p:blipFill>
        <p:spPr>
          <a:xfrm>
            <a:off x="9237734" y="5396504"/>
            <a:ext cx="1643986" cy="493845"/>
          </a:xfrm>
          <a:prstGeom prst="rect">
            <a:avLst/>
          </a:prstGeom>
        </p:spPr>
      </p:pic>
      <p:pic>
        <p:nvPicPr>
          <p:cNvPr id="20" name="Picture 19">
            <a:extLst>
              <a:ext uri="{FF2B5EF4-FFF2-40B4-BE49-F238E27FC236}">
                <a16:creationId xmlns:a16="http://schemas.microsoft.com/office/drawing/2014/main" id="{452D2A6B-5E2F-4C83-9C39-D940EABAD10D}"/>
              </a:ext>
            </a:extLst>
          </p:cNvPr>
          <p:cNvPicPr>
            <a:picLocks noChangeAspect="1"/>
          </p:cNvPicPr>
          <p:nvPr/>
        </p:nvPicPr>
        <p:blipFill>
          <a:blip r:embed="rId16"/>
          <a:stretch>
            <a:fillRect/>
          </a:stretch>
        </p:blipFill>
        <p:spPr>
          <a:xfrm>
            <a:off x="8447220" y="6053740"/>
            <a:ext cx="3774829" cy="768888"/>
          </a:xfrm>
          <a:prstGeom prst="rect">
            <a:avLst/>
          </a:prstGeom>
        </p:spPr>
      </p:pic>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43FCC39-4B60-4117-B150-B2F9FE02665C}"/>
                  </a:ext>
                </a:extLst>
              </p:cNvPr>
              <p:cNvSpPr/>
              <p:nvPr/>
            </p:nvSpPr>
            <p:spPr>
              <a:xfrm>
                <a:off x="8447220" y="4821123"/>
                <a:ext cx="3614371" cy="461665"/>
              </a:xfrm>
              <a:prstGeom prst="rect">
                <a:avLst/>
              </a:prstGeom>
            </p:spPr>
            <p:txBody>
              <a:bodyPr wrap="square">
                <a:spAutoFit/>
              </a:bodyPr>
              <a:lstStyle/>
              <a:p>
                <a14:m>
                  <m:oMath xmlns:m="http://schemas.openxmlformats.org/officeDocument/2006/math">
                    <m:r>
                      <a:rPr lang="en-GB" sz="2400" i="1">
                        <a:latin typeface="Cambria Math" panose="02040503050406030204" pitchFamily="18" charset="0"/>
                      </a:rPr>
                      <m:t>𝐸</m:t>
                    </m:r>
                    <m:r>
                      <a:rPr lang="en-GB" sz="2400" i="1">
                        <a:latin typeface="Cambria Math" panose="02040503050406030204" pitchFamily="18" charset="0"/>
                      </a:rPr>
                      <m:t>=</m:t>
                    </m:r>
                    <m:r>
                      <a:rPr lang="en-GB" sz="2400" i="1">
                        <a:latin typeface="Cambria Math" panose="02040503050406030204" pitchFamily="18" charset="0"/>
                      </a:rPr>
                      <m:t>𝑣𝐵</m:t>
                    </m:r>
                  </m:oMath>
                </a14:m>
                <a:r>
                  <a:rPr lang="en-GB" sz="2400" dirty="0"/>
                  <a:t>, We have  </a:t>
                </a:r>
                <a14:m>
                  <m:oMath xmlns:m="http://schemas.openxmlformats.org/officeDocument/2006/math">
                    <m:r>
                      <a:rPr lang="en-GB" sz="2400" i="1">
                        <a:latin typeface="Cambria Math" panose="02040503050406030204" pitchFamily="18" charset="0"/>
                      </a:rPr>
                      <m:t>𝑉</m:t>
                    </m:r>
                    <m:r>
                      <a:rPr lang="en-GB" sz="2400" i="1">
                        <a:latin typeface="Cambria Math" panose="02040503050406030204" pitchFamily="18" charset="0"/>
                      </a:rPr>
                      <m:t>=</m:t>
                    </m:r>
                    <m:r>
                      <a:rPr lang="en-GB" sz="2400" i="1">
                        <a:latin typeface="Cambria Math" panose="02040503050406030204" pitchFamily="18" charset="0"/>
                      </a:rPr>
                      <m:t>𝐸𝑑</m:t>
                    </m:r>
                  </m:oMath>
                </a14:m>
                <a:endParaRPr lang="en-GB" sz="2400" dirty="0"/>
              </a:p>
            </p:txBody>
          </p:sp>
        </mc:Choice>
        <mc:Fallback xmlns="">
          <p:sp>
            <p:nvSpPr>
              <p:cNvPr id="21" name="Rectangle 20">
                <a:extLst>
                  <a:ext uri="{FF2B5EF4-FFF2-40B4-BE49-F238E27FC236}">
                    <a16:creationId xmlns:a16="http://schemas.microsoft.com/office/drawing/2014/main" id="{C43FCC39-4B60-4117-B150-B2F9FE02665C}"/>
                  </a:ext>
                </a:extLst>
              </p:cNvPr>
              <p:cNvSpPr>
                <a:spLocks noRot="1" noChangeAspect="1" noMove="1" noResize="1" noEditPoints="1" noAdjustHandles="1" noChangeArrowheads="1" noChangeShapeType="1" noTextEdit="1"/>
              </p:cNvSpPr>
              <p:nvPr/>
            </p:nvSpPr>
            <p:spPr>
              <a:xfrm>
                <a:off x="8447220" y="4821123"/>
                <a:ext cx="3614371" cy="461665"/>
              </a:xfrm>
              <a:prstGeom prst="rect">
                <a:avLst/>
              </a:prstGeom>
              <a:blipFill>
                <a:blip r:embed="rId17"/>
                <a:stretch>
                  <a:fillRect l="-506" t="-10526" b="-28947"/>
                </a:stretch>
              </a:blipFill>
            </p:spPr>
            <p:txBody>
              <a:bodyPr/>
              <a:lstStyle/>
              <a:p>
                <a:r>
                  <a:rPr lang="en-GB">
                    <a:noFill/>
                  </a:rPr>
                  <a:t> </a:t>
                </a:r>
              </a:p>
            </p:txBody>
          </p:sp>
        </mc:Fallback>
      </mc:AlternateContent>
      <p:cxnSp>
        <p:nvCxnSpPr>
          <p:cNvPr id="22" name="Straight Connector 21">
            <a:extLst>
              <a:ext uri="{FF2B5EF4-FFF2-40B4-BE49-F238E27FC236}">
                <a16:creationId xmlns:a16="http://schemas.microsoft.com/office/drawing/2014/main" id="{ED93EFBE-CCEE-48BD-92DC-92F97B1FBC7F}"/>
              </a:ext>
            </a:extLst>
          </p:cNvPr>
          <p:cNvCxnSpPr/>
          <p:nvPr/>
        </p:nvCxnSpPr>
        <p:spPr>
          <a:xfrm flipH="1">
            <a:off x="8554065" y="4174157"/>
            <a:ext cx="401156" cy="554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71CB36-0A74-4EDB-A148-B0A3FD22C2A1}"/>
              </a:ext>
            </a:extLst>
          </p:cNvPr>
          <p:cNvCxnSpPr/>
          <p:nvPr/>
        </p:nvCxnSpPr>
        <p:spPr>
          <a:xfrm flipH="1">
            <a:off x="11385756" y="4232584"/>
            <a:ext cx="401156" cy="5545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F12E7F-1B2D-40A3-88A4-C5863BFF866D}"/>
              </a:ext>
            </a:extLst>
          </p:cNvPr>
          <p:cNvSpPr txBox="1"/>
          <p:nvPr/>
        </p:nvSpPr>
        <p:spPr>
          <a:xfrm>
            <a:off x="8447220" y="4881815"/>
            <a:ext cx="65" cy="430887"/>
          </a:xfrm>
          <a:prstGeom prst="rect">
            <a:avLst/>
          </a:prstGeom>
          <a:noFill/>
        </p:spPr>
        <p:txBody>
          <a:bodyPr wrap="none" lIns="0" tIns="0" rIns="0" bIns="0" rtlCol="0">
            <a:spAutoFit/>
          </a:bodyPr>
          <a:lstStyle/>
          <a:p>
            <a:endParaRPr lang="en-GB" sz="2800" dirty="0"/>
          </a:p>
        </p:txBody>
      </p:sp>
      <p:grpSp>
        <p:nvGrpSpPr>
          <p:cNvPr id="32" name="Group 31">
            <a:extLst>
              <a:ext uri="{FF2B5EF4-FFF2-40B4-BE49-F238E27FC236}">
                <a16:creationId xmlns:a16="http://schemas.microsoft.com/office/drawing/2014/main" id="{C70ABBBE-B90E-40A4-825A-9139C8239FB7}"/>
              </a:ext>
            </a:extLst>
          </p:cNvPr>
          <p:cNvGrpSpPr/>
          <p:nvPr/>
        </p:nvGrpSpPr>
        <p:grpSpPr>
          <a:xfrm>
            <a:off x="10147520" y="1630709"/>
            <a:ext cx="1907136" cy="2372470"/>
            <a:chOff x="10059727" y="2268344"/>
            <a:chExt cx="1907136" cy="237247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2B3DF7D-247F-4E7A-9287-6F9865036A2A}"/>
                    </a:ext>
                  </a:extLst>
                </p:cNvPr>
                <p:cNvSpPr txBox="1"/>
                <p:nvPr/>
              </p:nvSpPr>
              <p:spPr>
                <a:xfrm>
                  <a:off x="10059727" y="2268344"/>
                  <a:ext cx="1907136" cy="1614416"/>
                </a:xfrm>
                <a:prstGeom prst="rect">
                  <a:avLst/>
                </a:prstGeom>
                <a:noFill/>
              </p:spPr>
              <p:txBody>
                <a:bodyPr wrap="square" rtlCol="0">
                  <a:spAutoFit/>
                </a:bodyPr>
                <a:lstStyle/>
                <a:p>
                  <a:r>
                    <a:rPr lang="en-GB" sz="2400" dirty="0"/>
                    <a:t>Once </a:t>
                  </a:r>
                </a:p>
                <a:p>
                  <a14:m>
                    <m:oMath xmlns:m="http://schemas.openxmlformats.org/officeDocument/2006/math">
                      <m:acc>
                        <m:accPr>
                          <m:chr m:val="⃗"/>
                          <m:ctrlPr>
                            <a:rPr lang="en-GB" sz="2400" i="1">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𝐸</m:t>
                              </m:r>
                            </m:sub>
                          </m:sSub>
                        </m:e>
                      </m:acc>
                      <m:r>
                        <a:rPr lang="en-GB" sz="2400" i="1">
                          <a:latin typeface="Cambria Math" panose="02040503050406030204" pitchFamily="18" charset="0"/>
                        </a:rPr>
                        <m:t>=</m:t>
                      </m:r>
                      <m:acc>
                        <m:accPr>
                          <m:chr m:val="⃗"/>
                          <m:ctrlPr>
                            <a:rPr lang="en-GB" sz="2400" i="1">
                              <a:latin typeface="Cambria Math" panose="02040503050406030204" pitchFamily="18" charset="0"/>
                            </a:rPr>
                          </m:ctrlPr>
                        </m:accPr>
                        <m:e>
                          <m:sSub>
                            <m:sSubPr>
                              <m:ctrlPr>
                                <a:rPr lang="en-GB" sz="2400" i="1">
                                  <a:latin typeface="Cambria Math" panose="02040503050406030204" pitchFamily="18" charset="0"/>
                                </a:rPr>
                              </m:ctrlPr>
                            </m:sSubPr>
                            <m:e>
                              <m:r>
                                <a:rPr lang="en-GB" sz="2400" i="1">
                                  <a:latin typeface="Cambria Math" panose="02040503050406030204" pitchFamily="18" charset="0"/>
                                </a:rPr>
                                <m:t>𝐹</m:t>
                              </m:r>
                            </m:e>
                            <m:sub>
                              <m:r>
                                <a:rPr lang="en-GB" sz="2400" i="1">
                                  <a:latin typeface="Cambria Math" panose="02040503050406030204" pitchFamily="18" charset="0"/>
                                </a:rPr>
                                <m:t>𝐵</m:t>
                              </m:r>
                            </m:sub>
                          </m:sSub>
                        </m:e>
                      </m:acc>
                    </m:oMath>
                  </a14:m>
                  <a:r>
                    <a:rPr lang="en-GB" sz="2400" dirty="0"/>
                    <a:t>  condition achieves  </a:t>
                  </a:r>
                </a:p>
              </p:txBody>
            </p:sp>
          </mc:Choice>
          <mc:Fallback xmlns="">
            <p:sp>
              <p:nvSpPr>
                <p:cNvPr id="27" name="TextBox 26">
                  <a:extLst>
                    <a:ext uri="{FF2B5EF4-FFF2-40B4-BE49-F238E27FC236}">
                      <a16:creationId xmlns:a16="http://schemas.microsoft.com/office/drawing/2014/main" id="{B2B3DF7D-247F-4E7A-9287-6F9865036A2A}"/>
                    </a:ext>
                  </a:extLst>
                </p:cNvPr>
                <p:cNvSpPr txBox="1">
                  <a:spLocks noRot="1" noChangeAspect="1" noMove="1" noResize="1" noEditPoints="1" noAdjustHandles="1" noChangeArrowheads="1" noChangeShapeType="1" noTextEdit="1"/>
                </p:cNvSpPr>
                <p:nvPr/>
              </p:nvSpPr>
              <p:spPr>
                <a:xfrm>
                  <a:off x="10059727" y="2268344"/>
                  <a:ext cx="1907136" cy="1614416"/>
                </a:xfrm>
                <a:prstGeom prst="rect">
                  <a:avLst/>
                </a:prstGeom>
                <a:blipFill>
                  <a:blip r:embed="rId18"/>
                  <a:stretch>
                    <a:fillRect l="-5128" t="-3030" b="-8333"/>
                  </a:stretch>
                </a:blipFill>
              </p:spPr>
              <p:txBody>
                <a:bodyPr/>
                <a:lstStyle/>
                <a:p>
                  <a:r>
                    <a:rPr lang="en-GB">
                      <a:noFill/>
                    </a:rPr>
                    <a:t> </a:t>
                  </a:r>
                </a:p>
              </p:txBody>
            </p:sp>
          </mc:Fallback>
        </mc:AlternateContent>
        <p:cxnSp>
          <p:nvCxnSpPr>
            <p:cNvPr id="28" name="Straight Arrow Connector 27">
              <a:extLst>
                <a:ext uri="{FF2B5EF4-FFF2-40B4-BE49-F238E27FC236}">
                  <a16:creationId xmlns:a16="http://schemas.microsoft.com/office/drawing/2014/main" id="{F86233D9-DEFC-4D7A-8004-0D900F47BDE2}"/>
                </a:ext>
              </a:extLst>
            </p:cNvPr>
            <p:cNvCxnSpPr>
              <a:cxnSpLocks/>
            </p:cNvCxnSpPr>
            <p:nvPr/>
          </p:nvCxnSpPr>
          <p:spPr>
            <a:xfrm>
              <a:off x="10557297" y="3895657"/>
              <a:ext cx="1" cy="7451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160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42" presetClass="entr" presetSubtype="0" fill="hold" grpId="0" nodeType="afterEffect">
                                  <p:stCondLst>
                                    <p:cond delay="10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1000"/>
                                        <p:tgtEl>
                                          <p:spTgt spid="12"/>
                                        </p:tgtEl>
                                      </p:cBhvr>
                                    </p:animEffect>
                                    <p:anim calcmode="lin" valueType="num">
                                      <p:cBhvr>
                                        <p:cTn id="59" dur="1000" fill="hold"/>
                                        <p:tgtEl>
                                          <p:spTgt spid="12"/>
                                        </p:tgtEl>
                                        <p:attrNameLst>
                                          <p:attrName>ppt_x</p:attrName>
                                        </p:attrNameLst>
                                      </p:cBhvr>
                                      <p:tavLst>
                                        <p:tav tm="0">
                                          <p:val>
                                            <p:strVal val="#ppt_x"/>
                                          </p:val>
                                        </p:tav>
                                        <p:tav tm="100000">
                                          <p:val>
                                            <p:strVal val="#ppt_x"/>
                                          </p:val>
                                        </p:tav>
                                      </p:tavLst>
                                    </p:anim>
                                    <p:anim calcmode="lin" valueType="num">
                                      <p:cBhvr>
                                        <p:cTn id="6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1000"/>
                                        <p:tgtEl>
                                          <p:spTgt spid="4"/>
                                        </p:tgtEl>
                                      </p:cBhvr>
                                    </p:animEffect>
                                    <p:anim calcmode="lin" valueType="num">
                                      <p:cBhvr>
                                        <p:cTn id="80" dur="1000" fill="hold"/>
                                        <p:tgtEl>
                                          <p:spTgt spid="4"/>
                                        </p:tgtEl>
                                        <p:attrNameLst>
                                          <p:attrName>ppt_x</p:attrName>
                                        </p:attrNameLst>
                                      </p:cBhvr>
                                      <p:tavLst>
                                        <p:tav tm="0">
                                          <p:val>
                                            <p:strVal val="#ppt_x"/>
                                          </p:val>
                                        </p:tav>
                                        <p:tav tm="100000">
                                          <p:val>
                                            <p:strVal val="#ppt_x"/>
                                          </p:val>
                                        </p:tav>
                                      </p:tavLst>
                                    </p:anim>
                                    <p:anim calcmode="lin" valueType="num">
                                      <p:cBhvr>
                                        <p:cTn id="81" dur="1000" fill="hold"/>
                                        <p:tgtEl>
                                          <p:spTgt spid="4"/>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grpId="0" nodeType="after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childTnLst>
                          </p:cTn>
                        </p:par>
                        <p:par>
                          <p:cTn id="88" fill="hold">
                            <p:stCondLst>
                              <p:cond delay="2000"/>
                            </p:stCondLst>
                            <p:childTnLst>
                              <p:par>
                                <p:cTn id="89" presetID="42" presetClass="entr" presetSubtype="0" fill="hold" grpId="0" nodeType="after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1000"/>
                                        <p:tgtEl>
                                          <p:spTgt spid="16"/>
                                        </p:tgtEl>
                                      </p:cBhvr>
                                    </p:animEffect>
                                    <p:anim calcmode="lin" valueType="num">
                                      <p:cBhvr>
                                        <p:cTn id="92" dur="1000" fill="hold"/>
                                        <p:tgtEl>
                                          <p:spTgt spid="16"/>
                                        </p:tgtEl>
                                        <p:attrNameLst>
                                          <p:attrName>ppt_x</p:attrName>
                                        </p:attrNameLst>
                                      </p:cBhvr>
                                      <p:tavLst>
                                        <p:tav tm="0">
                                          <p:val>
                                            <p:strVal val="#ppt_x"/>
                                          </p:val>
                                        </p:tav>
                                        <p:tav tm="100000">
                                          <p:val>
                                            <p:strVal val="#ppt_x"/>
                                          </p:val>
                                        </p:tav>
                                      </p:tavLst>
                                    </p:anim>
                                    <p:anim calcmode="lin" valueType="num">
                                      <p:cBhvr>
                                        <p:cTn id="9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1000"/>
                                        <p:tgtEl>
                                          <p:spTgt spid="5"/>
                                        </p:tgtEl>
                                      </p:cBhvr>
                                    </p:animEffect>
                                    <p:anim calcmode="lin" valueType="num">
                                      <p:cBhvr>
                                        <p:cTn id="99" dur="1000" fill="hold"/>
                                        <p:tgtEl>
                                          <p:spTgt spid="5"/>
                                        </p:tgtEl>
                                        <p:attrNameLst>
                                          <p:attrName>ppt_x</p:attrName>
                                        </p:attrNameLst>
                                      </p:cBhvr>
                                      <p:tavLst>
                                        <p:tav tm="0">
                                          <p:val>
                                            <p:strVal val="#ppt_x"/>
                                          </p:val>
                                        </p:tav>
                                        <p:tav tm="100000">
                                          <p:val>
                                            <p:strVal val="#ppt_x"/>
                                          </p:val>
                                        </p:tav>
                                      </p:tavLst>
                                    </p:anim>
                                    <p:anim calcmode="lin" valueType="num">
                                      <p:cBhvr>
                                        <p:cTn id="10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500"/>
                                        <p:tgtEl>
                                          <p:spTgt spid="32"/>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1000"/>
                                        <p:tgtEl>
                                          <p:spTgt spid="18"/>
                                        </p:tgtEl>
                                      </p:cBhvr>
                                    </p:animEffect>
                                    <p:anim calcmode="lin" valueType="num">
                                      <p:cBhvr>
                                        <p:cTn id="111" dur="1000" fill="hold"/>
                                        <p:tgtEl>
                                          <p:spTgt spid="18"/>
                                        </p:tgtEl>
                                        <p:attrNameLst>
                                          <p:attrName>ppt_x</p:attrName>
                                        </p:attrNameLst>
                                      </p:cBhvr>
                                      <p:tavLst>
                                        <p:tav tm="0">
                                          <p:val>
                                            <p:strVal val="#ppt_x"/>
                                          </p:val>
                                        </p:tav>
                                        <p:tav tm="100000">
                                          <p:val>
                                            <p:strVal val="#ppt_x"/>
                                          </p:val>
                                        </p:tav>
                                      </p:tavLst>
                                    </p:anim>
                                    <p:anim calcmode="lin" valueType="num">
                                      <p:cBhvr>
                                        <p:cTn id="112" dur="1000" fill="hold"/>
                                        <p:tgtEl>
                                          <p:spTgt spid="18"/>
                                        </p:tgtEl>
                                        <p:attrNameLst>
                                          <p:attrName>ppt_y</p:attrName>
                                        </p:attrNameLst>
                                      </p:cBhvr>
                                      <p:tavLst>
                                        <p:tav tm="0">
                                          <p:val>
                                            <p:strVal val="#ppt_y+.1"/>
                                          </p:val>
                                        </p:tav>
                                        <p:tav tm="100000">
                                          <p:val>
                                            <p:strVal val="#ppt_y"/>
                                          </p:val>
                                        </p:tav>
                                      </p:tavLst>
                                    </p:anim>
                                  </p:childTnLst>
                                </p:cTn>
                              </p:par>
                            </p:childTnLst>
                          </p:cTn>
                        </p:par>
                        <p:par>
                          <p:cTn id="113" fill="hold">
                            <p:stCondLst>
                              <p:cond delay="1000"/>
                            </p:stCondLst>
                            <p:childTnLst>
                              <p:par>
                                <p:cTn id="114" presetID="1" presetClass="entr" presetSubtype="0" fill="hold" nodeType="afterEffect">
                                  <p:stCondLst>
                                    <p:cond delay="2000"/>
                                  </p:stCondLst>
                                  <p:childTnLst>
                                    <p:set>
                                      <p:cBhvr>
                                        <p:cTn id="115" dur="1" fill="hold">
                                          <p:stCondLst>
                                            <p:cond delay="0"/>
                                          </p:stCondLst>
                                        </p:cTn>
                                        <p:tgtEl>
                                          <p:spTgt spid="22"/>
                                        </p:tgtEl>
                                        <p:attrNameLst>
                                          <p:attrName>style.visibility</p:attrName>
                                        </p:attrNameLst>
                                      </p:cBhvr>
                                      <p:to>
                                        <p:strVal val="visible"/>
                                      </p:to>
                                    </p:set>
                                  </p:childTnLst>
                                </p:cTn>
                              </p:par>
                            </p:childTnLst>
                          </p:cTn>
                        </p:par>
                        <p:par>
                          <p:cTn id="116" fill="hold">
                            <p:stCondLst>
                              <p:cond delay="3000"/>
                            </p:stCondLst>
                            <p:childTnLst>
                              <p:par>
                                <p:cTn id="117" presetID="1" presetClass="entr" presetSubtype="0" fill="hold" nodeType="after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par>
                                <p:cTn id="119" presetID="42" presetClass="entr" presetSubtype="0" fill="hold" grpId="0" nodeType="withEffect">
                                  <p:stCondLst>
                                    <p:cond delay="2000"/>
                                  </p:stCondLst>
                                  <p:childTnLst>
                                    <p:set>
                                      <p:cBhvr>
                                        <p:cTn id="120" dur="1" fill="hold">
                                          <p:stCondLst>
                                            <p:cond delay="0"/>
                                          </p:stCondLst>
                                        </p:cTn>
                                        <p:tgtEl>
                                          <p:spTgt spid="21"/>
                                        </p:tgtEl>
                                        <p:attrNameLst>
                                          <p:attrName>style.visibility</p:attrName>
                                        </p:attrNameLst>
                                      </p:cBhvr>
                                      <p:to>
                                        <p:strVal val="visible"/>
                                      </p:to>
                                    </p:set>
                                    <p:animEffect transition="in" filter="fade">
                                      <p:cBhvr>
                                        <p:cTn id="121" dur="1000"/>
                                        <p:tgtEl>
                                          <p:spTgt spid="21"/>
                                        </p:tgtEl>
                                      </p:cBhvr>
                                    </p:animEffect>
                                    <p:anim calcmode="lin" valueType="num">
                                      <p:cBhvr>
                                        <p:cTn id="122" dur="1000" fill="hold"/>
                                        <p:tgtEl>
                                          <p:spTgt spid="21"/>
                                        </p:tgtEl>
                                        <p:attrNameLst>
                                          <p:attrName>ppt_x</p:attrName>
                                        </p:attrNameLst>
                                      </p:cBhvr>
                                      <p:tavLst>
                                        <p:tav tm="0">
                                          <p:val>
                                            <p:strVal val="#ppt_x"/>
                                          </p:val>
                                        </p:tav>
                                        <p:tav tm="100000">
                                          <p:val>
                                            <p:strVal val="#ppt_x"/>
                                          </p:val>
                                        </p:tav>
                                      </p:tavLst>
                                    </p:anim>
                                    <p:anim calcmode="lin" valueType="num">
                                      <p:cBhvr>
                                        <p:cTn id="1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nodeType="click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1000"/>
                                        <p:tgtEl>
                                          <p:spTgt spid="19"/>
                                        </p:tgtEl>
                                      </p:cBhvr>
                                    </p:animEffect>
                                    <p:anim calcmode="lin" valueType="num">
                                      <p:cBhvr>
                                        <p:cTn id="129" dur="1000" fill="hold"/>
                                        <p:tgtEl>
                                          <p:spTgt spid="19"/>
                                        </p:tgtEl>
                                        <p:attrNameLst>
                                          <p:attrName>ppt_x</p:attrName>
                                        </p:attrNameLst>
                                      </p:cBhvr>
                                      <p:tavLst>
                                        <p:tav tm="0">
                                          <p:val>
                                            <p:strVal val="#ppt_x"/>
                                          </p:val>
                                        </p:tav>
                                        <p:tav tm="100000">
                                          <p:val>
                                            <p:strVal val="#ppt_x"/>
                                          </p:val>
                                        </p:tav>
                                      </p:tavLst>
                                    </p:anim>
                                    <p:anim calcmode="lin" valueType="num">
                                      <p:cBhvr>
                                        <p:cTn id="1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42" presetClass="entr" presetSubtype="0" fill="hold" nodeType="click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fade">
                                      <p:cBhvr>
                                        <p:cTn id="135" dur="1000"/>
                                        <p:tgtEl>
                                          <p:spTgt spid="20"/>
                                        </p:tgtEl>
                                      </p:cBhvr>
                                    </p:animEffect>
                                    <p:anim calcmode="lin" valueType="num">
                                      <p:cBhvr>
                                        <p:cTn id="136" dur="1000" fill="hold"/>
                                        <p:tgtEl>
                                          <p:spTgt spid="20"/>
                                        </p:tgtEl>
                                        <p:attrNameLst>
                                          <p:attrName>ppt_x</p:attrName>
                                        </p:attrNameLst>
                                      </p:cBhvr>
                                      <p:tavLst>
                                        <p:tav tm="0">
                                          <p:val>
                                            <p:strVal val="#ppt_x"/>
                                          </p:val>
                                        </p:tav>
                                        <p:tav tm="100000">
                                          <p:val>
                                            <p:strVal val="#ppt_x"/>
                                          </p:val>
                                        </p:tav>
                                      </p:tavLst>
                                    </p:anim>
                                    <p:anim calcmode="lin" valueType="num">
                                      <p:cBhvr>
                                        <p:cTn id="1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F20802-84B6-47DA-8D79-29D3FF31CA17}"/>
              </a:ext>
            </a:extLst>
          </p:cNvPr>
          <p:cNvSpPr/>
          <p:nvPr/>
        </p:nvSpPr>
        <p:spPr>
          <a:xfrm>
            <a:off x="0" y="0"/>
            <a:ext cx="6427657" cy="461665"/>
          </a:xfrm>
          <a:prstGeom prst="rect">
            <a:avLst/>
          </a:prstGeom>
          <a:solidFill>
            <a:schemeClr val="accent1"/>
          </a:solidFill>
        </p:spPr>
        <p:txBody>
          <a:bodyPr wrap="none">
            <a:spAutoFit/>
          </a:bodyPr>
          <a:lstStyle/>
          <a:p>
            <a:r>
              <a:rPr lang="en-GB" sz="2400" b="1" dirty="0">
                <a:solidFill>
                  <a:schemeClr val="bg1"/>
                </a:solidFill>
                <a:latin typeface="+mj-lt"/>
              </a:rPr>
              <a:t>6-4 A CIRCULATING CHARGED PARTICLE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8B9766-95DC-4D04-B268-123014B40179}"/>
                  </a:ext>
                </a:extLst>
              </p:cNvPr>
              <p:cNvSpPr txBox="1"/>
              <p:nvPr/>
            </p:nvSpPr>
            <p:spPr>
              <a:xfrm>
                <a:off x="106324" y="537557"/>
                <a:ext cx="12146637" cy="875753"/>
              </a:xfrm>
              <a:prstGeom prst="rect">
                <a:avLst/>
              </a:prstGeom>
              <a:noFill/>
            </p:spPr>
            <p:txBody>
              <a:bodyPr wrap="square" rtlCol="0">
                <a:spAutoFit/>
              </a:bodyPr>
              <a:lstStyle/>
              <a:p>
                <a:r>
                  <a:rPr lang="en-GB" sz="2400" dirty="0"/>
                  <a:t>If a charged particle with constant speed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𝑣</m:t>
                        </m:r>
                      </m:e>
                    </m:acc>
                  </m:oMath>
                </a14:m>
                <a:r>
                  <a:rPr lang="en-GB" sz="2400" dirty="0"/>
                  <a:t> move through a uniform perpendicular magnetic field </a:t>
                </a:r>
                <a14:m>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𝐵</m:t>
                        </m:r>
                      </m:e>
                    </m:acc>
                  </m:oMath>
                </a14:m>
                <a:r>
                  <a:rPr lang="en-GB" sz="2400" dirty="0"/>
                  <a:t>, the charged particle will move in “Circular Path”. </a:t>
                </a:r>
              </a:p>
            </p:txBody>
          </p:sp>
        </mc:Choice>
        <mc:Fallback xmlns="">
          <p:sp>
            <p:nvSpPr>
              <p:cNvPr id="4" name="TextBox 3">
                <a:extLst>
                  <a:ext uri="{FF2B5EF4-FFF2-40B4-BE49-F238E27FC236}">
                    <a16:creationId xmlns:a16="http://schemas.microsoft.com/office/drawing/2014/main" id="{348B9766-95DC-4D04-B268-123014B40179}"/>
                  </a:ext>
                </a:extLst>
              </p:cNvPr>
              <p:cNvSpPr txBox="1">
                <a:spLocks noRot="1" noChangeAspect="1" noMove="1" noResize="1" noEditPoints="1" noAdjustHandles="1" noChangeArrowheads="1" noChangeShapeType="1" noTextEdit="1"/>
              </p:cNvSpPr>
              <p:nvPr/>
            </p:nvSpPr>
            <p:spPr>
              <a:xfrm>
                <a:off x="106324" y="537557"/>
                <a:ext cx="12146637" cy="875753"/>
              </a:xfrm>
              <a:prstGeom prst="rect">
                <a:avLst/>
              </a:prstGeom>
              <a:blipFill>
                <a:blip r:embed="rId3"/>
                <a:stretch>
                  <a:fillRect l="-753" t="-9722" b="-1527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2743458-D4E9-4CBE-B8F5-BBA6492430ED}"/>
              </a:ext>
            </a:extLst>
          </p:cNvPr>
          <p:cNvPicPr>
            <a:picLocks noChangeAspect="1"/>
          </p:cNvPicPr>
          <p:nvPr/>
        </p:nvPicPr>
        <p:blipFill>
          <a:blip r:embed="rId4"/>
          <a:stretch>
            <a:fillRect/>
          </a:stretch>
        </p:blipFill>
        <p:spPr>
          <a:xfrm>
            <a:off x="6427657" y="1489202"/>
            <a:ext cx="5046179" cy="4650558"/>
          </a:xfrm>
          <a:prstGeom prst="rect">
            <a:avLst/>
          </a:prstGeom>
        </p:spPr>
      </p:pic>
      <p:pic>
        <p:nvPicPr>
          <p:cNvPr id="6" name="Picture 5">
            <a:extLst>
              <a:ext uri="{FF2B5EF4-FFF2-40B4-BE49-F238E27FC236}">
                <a16:creationId xmlns:a16="http://schemas.microsoft.com/office/drawing/2014/main" id="{7DA97916-5915-43FE-8DD0-7DD590A3564E}"/>
              </a:ext>
            </a:extLst>
          </p:cNvPr>
          <p:cNvPicPr>
            <a:picLocks noChangeAspect="1"/>
          </p:cNvPicPr>
          <p:nvPr/>
        </p:nvPicPr>
        <p:blipFill>
          <a:blip r:embed="rId5"/>
          <a:stretch>
            <a:fillRect/>
          </a:stretch>
        </p:blipFill>
        <p:spPr>
          <a:xfrm>
            <a:off x="159759" y="1562353"/>
            <a:ext cx="6108138" cy="2529151"/>
          </a:xfrm>
          <a:prstGeom prst="rect">
            <a:avLst/>
          </a:prstGeom>
        </p:spPr>
      </p:pic>
      <p:pic>
        <p:nvPicPr>
          <p:cNvPr id="7" name="Picture 6">
            <a:extLst>
              <a:ext uri="{FF2B5EF4-FFF2-40B4-BE49-F238E27FC236}">
                <a16:creationId xmlns:a16="http://schemas.microsoft.com/office/drawing/2014/main" id="{6A54985D-C003-4A6C-9F3B-7E7FFA1463CF}"/>
              </a:ext>
            </a:extLst>
          </p:cNvPr>
          <p:cNvPicPr>
            <a:picLocks noChangeAspect="1"/>
          </p:cNvPicPr>
          <p:nvPr/>
        </p:nvPicPr>
        <p:blipFill>
          <a:blip r:embed="rId6"/>
          <a:stretch>
            <a:fillRect/>
          </a:stretch>
        </p:blipFill>
        <p:spPr>
          <a:xfrm>
            <a:off x="1533627" y="4235087"/>
            <a:ext cx="3253531" cy="1168615"/>
          </a:xfrm>
          <a:prstGeom prst="rect">
            <a:avLst/>
          </a:prstGeom>
        </p:spPr>
      </p:pic>
      <p:sp>
        <p:nvSpPr>
          <p:cNvPr id="8" name="Rectangle 7">
            <a:extLst>
              <a:ext uri="{FF2B5EF4-FFF2-40B4-BE49-F238E27FC236}">
                <a16:creationId xmlns:a16="http://schemas.microsoft.com/office/drawing/2014/main" id="{0323A791-F519-4894-919C-DEABA9FCD1B4}"/>
              </a:ext>
            </a:extLst>
          </p:cNvPr>
          <p:cNvSpPr/>
          <p:nvPr/>
        </p:nvSpPr>
        <p:spPr>
          <a:xfrm>
            <a:off x="106324" y="5547285"/>
            <a:ext cx="6108138" cy="1200329"/>
          </a:xfrm>
          <a:prstGeom prst="rect">
            <a:avLst/>
          </a:prstGeom>
        </p:spPr>
        <p:txBody>
          <a:bodyPr wrap="square">
            <a:spAutoFit/>
          </a:bodyPr>
          <a:lstStyle/>
          <a:p>
            <a:r>
              <a:rPr lang="en-US" sz="2400" dirty="0"/>
              <a:t>Positive particle moves in counterclockwise direction, Negative particle moves in clockwise direction.</a:t>
            </a:r>
            <a:endParaRPr lang="en-GB" sz="2400" dirty="0"/>
          </a:p>
        </p:txBody>
      </p:sp>
      <p:sp>
        <p:nvSpPr>
          <p:cNvPr id="3" name="TextBox 2">
            <a:extLst>
              <a:ext uri="{FF2B5EF4-FFF2-40B4-BE49-F238E27FC236}">
                <a16:creationId xmlns:a16="http://schemas.microsoft.com/office/drawing/2014/main" id="{3990CE03-C03D-4663-9A34-C5D2DB2BEB7F}"/>
              </a:ext>
            </a:extLst>
          </p:cNvPr>
          <p:cNvSpPr txBox="1"/>
          <p:nvPr/>
        </p:nvSpPr>
        <p:spPr>
          <a:xfrm>
            <a:off x="1024360" y="1892866"/>
            <a:ext cx="318304" cy="400110"/>
          </a:xfrm>
          <a:prstGeom prst="rect">
            <a:avLst/>
          </a:prstGeom>
          <a:noFill/>
        </p:spPr>
        <p:txBody>
          <a:bodyPr wrap="square" rtlCol="0">
            <a:spAutoFit/>
          </a:bodyPr>
          <a:lstStyle/>
          <a:p>
            <a:r>
              <a:rPr lang="en-GB" sz="2000" dirty="0"/>
              <a:t>e</a:t>
            </a:r>
          </a:p>
        </p:txBody>
      </p:sp>
    </p:spTree>
    <p:extLst>
      <p:ext uri="{BB962C8B-B14F-4D97-AF65-F5344CB8AC3E}">
        <p14:creationId xmlns:p14="http://schemas.microsoft.com/office/powerpoint/2010/main" val="416035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85E9D2-0902-40C7-A7BD-69E3B40E09DA}"/>
              </a:ext>
            </a:extLst>
          </p:cNvPr>
          <p:cNvPicPr>
            <a:picLocks noChangeAspect="1"/>
          </p:cNvPicPr>
          <p:nvPr/>
        </p:nvPicPr>
        <p:blipFill>
          <a:blip r:embed="rId3"/>
          <a:stretch>
            <a:fillRect/>
          </a:stretch>
        </p:blipFill>
        <p:spPr>
          <a:xfrm>
            <a:off x="2192287" y="1240804"/>
            <a:ext cx="2194042" cy="1336164"/>
          </a:xfrm>
          <a:prstGeom prst="rect">
            <a:avLst/>
          </a:prstGeom>
        </p:spPr>
      </p:pic>
      <p:grpSp>
        <p:nvGrpSpPr>
          <p:cNvPr id="5" name="Group 4">
            <a:extLst>
              <a:ext uri="{FF2B5EF4-FFF2-40B4-BE49-F238E27FC236}">
                <a16:creationId xmlns:a16="http://schemas.microsoft.com/office/drawing/2014/main" id="{0EAC8E0F-6035-43E3-9EE9-C4C993D95F2C}"/>
              </a:ext>
            </a:extLst>
          </p:cNvPr>
          <p:cNvGrpSpPr/>
          <p:nvPr/>
        </p:nvGrpSpPr>
        <p:grpSpPr>
          <a:xfrm>
            <a:off x="0" y="38774"/>
            <a:ext cx="8672368" cy="587376"/>
            <a:chOff x="0" y="38774"/>
            <a:chExt cx="8672368" cy="587376"/>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BA626B-CF12-42E1-A4C0-93DD4FF7F58F}"/>
                    </a:ext>
                  </a:extLst>
                </p:cNvPr>
                <p:cNvSpPr txBox="1"/>
                <p:nvPr/>
              </p:nvSpPr>
              <p:spPr>
                <a:xfrm>
                  <a:off x="0" y="50671"/>
                  <a:ext cx="4386329" cy="575479"/>
                </a:xfrm>
                <a:prstGeom prst="rect">
                  <a:avLst/>
                </a:prstGeom>
                <a:noFill/>
              </p:spPr>
              <p:txBody>
                <a:bodyPr wrap="none" rtlCol="0">
                  <a:spAutoFit/>
                </a:bodyPr>
                <a:lstStyle/>
                <a:p>
                  <a:r>
                    <a:rPr lang="en-GB" sz="2800" dirty="0"/>
                    <a:t>Magnetic Force </a:t>
                  </a:r>
                  <a14:m>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𝐹</m:t>
                          </m:r>
                        </m:e>
                      </m:acc>
                      <m:r>
                        <a:rPr lang="en-GB" sz="2800" b="0" i="1" smtClean="0">
                          <a:latin typeface="Cambria Math" panose="02040503050406030204" pitchFamily="18" charset="0"/>
                        </a:rPr>
                        <m:t>=</m:t>
                      </m:r>
                      <m:r>
                        <a:rPr lang="en-GB" sz="2800" b="0" i="1" smtClean="0">
                          <a:latin typeface="Cambria Math" panose="02040503050406030204" pitchFamily="18" charset="0"/>
                        </a:rPr>
                        <m:t>𝑞</m:t>
                      </m:r>
                      <m:r>
                        <a:rPr lang="en-GB" sz="2800" b="0" i="1" smtClean="0">
                          <a:latin typeface="Cambria Math" panose="02040503050406030204" pitchFamily="18" charset="0"/>
                        </a:rPr>
                        <m:t> </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𝑣</m:t>
                          </m:r>
                        </m:e>
                      </m:acc>
                      <m:r>
                        <a:rPr lang="en-GB" sz="2800" i="1" smtClean="0">
                          <a:latin typeface="Cambria Math" panose="02040503050406030204" pitchFamily="18" charset="0"/>
                          <a:ea typeface="Cambria Math" panose="02040503050406030204" pitchFamily="18" charset="0"/>
                        </a:rPr>
                        <m:t>×</m:t>
                      </m:r>
                      <m:acc>
                        <m:accPr>
                          <m:chr m:val="⃗"/>
                          <m:ctrlPr>
                            <a:rPr lang="en-GB" sz="280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𝐵</m:t>
                          </m:r>
                        </m:e>
                      </m:acc>
                    </m:oMath>
                  </a14:m>
                  <a:endParaRPr lang="en-GB" sz="2800" dirty="0"/>
                </a:p>
              </p:txBody>
            </p:sp>
          </mc:Choice>
          <mc:Fallback xmlns="">
            <p:sp>
              <p:nvSpPr>
                <p:cNvPr id="2" name="TextBox 1">
                  <a:extLst>
                    <a:ext uri="{FF2B5EF4-FFF2-40B4-BE49-F238E27FC236}">
                      <a16:creationId xmlns:a16="http://schemas.microsoft.com/office/drawing/2014/main" id="{8ABA626B-CF12-42E1-A4C0-93DD4FF7F58F}"/>
                    </a:ext>
                  </a:extLst>
                </p:cNvPr>
                <p:cNvSpPr txBox="1">
                  <a:spLocks noRot="1" noChangeAspect="1" noMove="1" noResize="1" noEditPoints="1" noAdjustHandles="1" noChangeArrowheads="1" noChangeShapeType="1" noTextEdit="1"/>
                </p:cNvSpPr>
                <p:nvPr/>
              </p:nvSpPr>
              <p:spPr>
                <a:xfrm>
                  <a:off x="0" y="50671"/>
                  <a:ext cx="4386329" cy="575479"/>
                </a:xfrm>
                <a:prstGeom prst="rect">
                  <a:avLst/>
                </a:prstGeom>
                <a:blipFill>
                  <a:blip r:embed="rId4"/>
                  <a:stretch>
                    <a:fillRect l="-2778" t="-1053" b="-2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59911D4-966B-41A4-8C08-D4A976D16FF5}"/>
                    </a:ext>
                  </a:extLst>
                </p:cNvPr>
                <p:cNvSpPr txBox="1"/>
                <p:nvPr/>
              </p:nvSpPr>
              <p:spPr>
                <a:xfrm>
                  <a:off x="6588336" y="38774"/>
                  <a:ext cx="208403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𝐹</m:t>
                        </m:r>
                        <m:r>
                          <a:rPr lang="en-GB" sz="3200" b="0" i="1" smtClean="0">
                            <a:latin typeface="Cambria Math" panose="02040503050406030204" pitchFamily="18" charset="0"/>
                          </a:rPr>
                          <m:t>=</m:t>
                        </m:r>
                        <m:d>
                          <m:dPr>
                            <m:begChr m:val="|"/>
                            <m:endChr m:val="|"/>
                            <m:ctrlPr>
                              <a:rPr lang="en-GB" sz="3200" b="0" i="1" smtClean="0">
                                <a:latin typeface="Cambria Math" panose="02040503050406030204" pitchFamily="18" charset="0"/>
                              </a:rPr>
                            </m:ctrlPr>
                          </m:dPr>
                          <m:e>
                            <m:r>
                              <a:rPr lang="en-GB" sz="3200" b="0" i="1" smtClean="0">
                                <a:latin typeface="Cambria Math" panose="02040503050406030204" pitchFamily="18" charset="0"/>
                              </a:rPr>
                              <m:t>𝑞</m:t>
                            </m:r>
                          </m:e>
                        </m:d>
                        <m:r>
                          <a:rPr lang="en-GB" sz="3200" b="0" i="1" smtClean="0">
                            <a:latin typeface="Cambria Math" panose="02040503050406030204" pitchFamily="18" charset="0"/>
                          </a:rPr>
                          <m:t>𝑣𝐵</m:t>
                        </m:r>
                      </m:oMath>
                    </m:oMathPara>
                  </a14:m>
                  <a:endParaRPr lang="en-GB" sz="3200" dirty="0"/>
                </a:p>
              </p:txBody>
            </p:sp>
          </mc:Choice>
          <mc:Fallback xmlns="">
            <p:sp>
              <p:nvSpPr>
                <p:cNvPr id="3" name="TextBox 2">
                  <a:extLst>
                    <a:ext uri="{FF2B5EF4-FFF2-40B4-BE49-F238E27FC236}">
                      <a16:creationId xmlns:a16="http://schemas.microsoft.com/office/drawing/2014/main" id="{959911D4-966B-41A4-8C08-D4A976D16FF5}"/>
                    </a:ext>
                  </a:extLst>
                </p:cNvPr>
                <p:cNvSpPr txBox="1">
                  <a:spLocks noRot="1" noChangeAspect="1" noMove="1" noResize="1" noEditPoints="1" noAdjustHandles="1" noChangeArrowheads="1" noChangeShapeType="1" noTextEdit="1"/>
                </p:cNvSpPr>
                <p:nvPr/>
              </p:nvSpPr>
              <p:spPr>
                <a:xfrm>
                  <a:off x="6588336" y="38774"/>
                  <a:ext cx="2084032" cy="58477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EABACC4-85DB-4A9A-B187-5BD8FD7C5FF6}"/>
                    </a:ext>
                  </a:extLst>
                </p:cNvPr>
                <p:cNvSpPr txBox="1"/>
                <p:nvPr/>
              </p:nvSpPr>
              <p:spPr>
                <a:xfrm>
                  <a:off x="4144960" y="102063"/>
                  <a:ext cx="2573012" cy="523220"/>
                </a:xfrm>
                <a:prstGeom prst="rect">
                  <a:avLst/>
                </a:prstGeom>
                <a:noFill/>
              </p:spPr>
              <p:txBody>
                <a:bodyPr wrap="none" rtlCol="0">
                  <a:spAutoFit/>
                </a:bodyPr>
                <a:lstStyle/>
                <a:p>
                  <a:r>
                    <a:rPr lang="en-GB" sz="2800" dirty="0"/>
                    <a:t>, when </a:t>
                  </a:r>
                  <a14:m>
                    <m:oMath xmlns:m="http://schemas.openxmlformats.org/officeDocument/2006/math">
                      <m:r>
                        <a:rPr lang="en-GB" sz="2800" i="1" smtClean="0">
                          <a:latin typeface="Cambria Math" panose="02040503050406030204" pitchFamily="18" charset="0"/>
                          <a:ea typeface="Cambria Math" panose="02040503050406030204" pitchFamily="18" charset="0"/>
                        </a:rPr>
                        <m:t>𝜃</m:t>
                      </m:r>
                      <m:r>
                        <a:rPr lang="en-GB" sz="2800" b="0" i="1" smtClean="0">
                          <a:latin typeface="Cambria Math" panose="02040503050406030204" pitchFamily="18" charset="0"/>
                          <a:ea typeface="Cambria Math" panose="02040503050406030204" pitchFamily="18" charset="0"/>
                        </a:rPr>
                        <m:t>=</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90</m:t>
                          </m:r>
                        </m:e>
                        <m:sup>
                          <m:r>
                            <a:rPr lang="en-GB" sz="2800" b="0" i="1" smtClean="0">
                              <a:latin typeface="Cambria Math" panose="02040503050406030204" pitchFamily="18" charset="0"/>
                              <a:ea typeface="Cambria Math" panose="02040503050406030204" pitchFamily="18" charset="0"/>
                            </a:rPr>
                            <m:t>𝑜</m:t>
                          </m:r>
                        </m:sup>
                      </m:sSup>
                    </m:oMath>
                  </a14:m>
                  <a:r>
                    <a:rPr lang="en-GB" sz="2800" dirty="0"/>
                    <a:t>,</a:t>
                  </a:r>
                </a:p>
              </p:txBody>
            </p:sp>
          </mc:Choice>
          <mc:Fallback xmlns="">
            <p:sp>
              <p:nvSpPr>
                <p:cNvPr id="4" name="TextBox 3">
                  <a:extLst>
                    <a:ext uri="{FF2B5EF4-FFF2-40B4-BE49-F238E27FC236}">
                      <a16:creationId xmlns:a16="http://schemas.microsoft.com/office/drawing/2014/main" id="{8EABACC4-85DB-4A9A-B187-5BD8FD7C5FF6}"/>
                    </a:ext>
                  </a:extLst>
                </p:cNvPr>
                <p:cNvSpPr txBox="1">
                  <a:spLocks noRot="1" noChangeAspect="1" noMove="1" noResize="1" noEditPoints="1" noAdjustHandles="1" noChangeArrowheads="1" noChangeShapeType="1" noTextEdit="1"/>
                </p:cNvSpPr>
                <p:nvPr/>
              </p:nvSpPr>
              <p:spPr>
                <a:xfrm>
                  <a:off x="4144960" y="102063"/>
                  <a:ext cx="2573012" cy="523220"/>
                </a:xfrm>
                <a:prstGeom prst="rect">
                  <a:avLst/>
                </a:prstGeom>
                <a:blipFill>
                  <a:blip r:embed="rId6"/>
                  <a:stretch>
                    <a:fillRect l="-4976" t="-12791" r="-3791" b="-31395"/>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895A3D-754E-43A6-8534-1E2F463732CB}"/>
                  </a:ext>
                </a:extLst>
              </p:cNvPr>
              <p:cNvSpPr txBox="1"/>
              <p:nvPr/>
            </p:nvSpPr>
            <p:spPr>
              <a:xfrm>
                <a:off x="0" y="676675"/>
                <a:ext cx="10862589" cy="1006366"/>
              </a:xfrm>
              <a:prstGeom prst="rect">
                <a:avLst/>
              </a:prstGeom>
              <a:noFill/>
            </p:spPr>
            <p:txBody>
              <a:bodyPr wrap="none" rtlCol="0">
                <a:spAutoFit/>
              </a:bodyPr>
              <a:lstStyle/>
              <a:p>
                <a:r>
                  <a:rPr lang="en-GB" sz="2800" dirty="0"/>
                  <a:t>Using Newton’s second law   </a:t>
                </a:r>
                <a14:m>
                  <m:oMath xmlns:m="http://schemas.openxmlformats.org/officeDocument/2006/math">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𝐹</m:t>
                        </m:r>
                      </m:e>
                    </m:acc>
                    <m:r>
                      <a:rPr lang="en-GB" sz="2800" b="0" i="1" smtClean="0">
                        <a:latin typeface="Cambria Math" panose="02040503050406030204" pitchFamily="18" charset="0"/>
                      </a:rPr>
                      <m:t>=</m:t>
                    </m:r>
                    <m:r>
                      <a:rPr lang="en-GB" sz="2800" b="0" i="1" smtClean="0">
                        <a:latin typeface="Cambria Math" panose="02040503050406030204" pitchFamily="18" charset="0"/>
                      </a:rPr>
                      <m:t>𝑚</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𝑎</m:t>
                        </m:r>
                      </m:e>
                    </m:acc>
                  </m:oMath>
                </a14:m>
                <a:r>
                  <a:rPr lang="en-GB" sz="2800" dirty="0"/>
                  <a:t>  for </a:t>
                </a:r>
                <a:r>
                  <a:rPr lang="en-US" sz="2800" dirty="0"/>
                  <a:t>uniform circular motion to find</a:t>
                </a:r>
              </a:p>
              <a:p>
                <a:r>
                  <a:rPr lang="en-US" sz="2800" dirty="0"/>
                  <a:t> centripetal force: </a:t>
                </a:r>
                <a:endParaRPr lang="en-GB" sz="2800" dirty="0"/>
              </a:p>
            </p:txBody>
          </p:sp>
        </mc:Choice>
        <mc:Fallback xmlns="">
          <p:sp>
            <p:nvSpPr>
              <p:cNvPr id="6" name="TextBox 5">
                <a:extLst>
                  <a:ext uri="{FF2B5EF4-FFF2-40B4-BE49-F238E27FC236}">
                    <a16:creationId xmlns:a16="http://schemas.microsoft.com/office/drawing/2014/main" id="{55895A3D-754E-43A6-8534-1E2F463732CB}"/>
                  </a:ext>
                </a:extLst>
              </p:cNvPr>
              <p:cNvSpPr txBox="1">
                <a:spLocks noRot="1" noChangeAspect="1" noMove="1" noResize="1" noEditPoints="1" noAdjustHandles="1" noChangeArrowheads="1" noChangeShapeType="1" noTextEdit="1"/>
              </p:cNvSpPr>
              <p:nvPr/>
            </p:nvSpPr>
            <p:spPr>
              <a:xfrm>
                <a:off x="0" y="676675"/>
                <a:ext cx="10862589" cy="1006366"/>
              </a:xfrm>
              <a:prstGeom prst="rect">
                <a:avLst/>
              </a:prstGeom>
              <a:blipFill>
                <a:blip r:embed="rId7"/>
                <a:stretch>
                  <a:fillRect l="-1122" t="-606" b="-16364"/>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56C439F6-638E-4BA0-B46B-B014C066CB36}"/>
              </a:ext>
            </a:extLst>
          </p:cNvPr>
          <p:cNvPicPr>
            <a:picLocks noChangeAspect="1"/>
          </p:cNvPicPr>
          <p:nvPr/>
        </p:nvPicPr>
        <p:blipFill>
          <a:blip r:embed="rId8"/>
          <a:stretch>
            <a:fillRect/>
          </a:stretch>
        </p:blipFill>
        <p:spPr>
          <a:xfrm>
            <a:off x="6717972" y="1325828"/>
            <a:ext cx="2500217" cy="1177465"/>
          </a:xfrm>
          <a:prstGeom prst="rect">
            <a:avLst/>
          </a:prstGeom>
        </p:spPr>
      </p:pic>
      <p:cxnSp>
        <p:nvCxnSpPr>
          <p:cNvPr id="13" name="Straight Arrow Connector 12">
            <a:extLst>
              <a:ext uri="{FF2B5EF4-FFF2-40B4-BE49-F238E27FC236}">
                <a16:creationId xmlns:a16="http://schemas.microsoft.com/office/drawing/2014/main" id="{22A432CB-7BEE-4299-9CB6-E446877D9A49}"/>
              </a:ext>
            </a:extLst>
          </p:cNvPr>
          <p:cNvCxnSpPr>
            <a:cxnSpLocks/>
          </p:cNvCxnSpPr>
          <p:nvPr/>
        </p:nvCxnSpPr>
        <p:spPr>
          <a:xfrm flipH="1">
            <a:off x="4595815" y="527378"/>
            <a:ext cx="2766581" cy="2437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48F336D-84DA-4F9C-8A01-3C43A01549BF}"/>
              </a:ext>
            </a:extLst>
          </p:cNvPr>
          <p:cNvCxnSpPr>
            <a:cxnSpLocks/>
          </p:cNvCxnSpPr>
          <p:nvPr/>
        </p:nvCxnSpPr>
        <p:spPr>
          <a:xfrm>
            <a:off x="4582113" y="1916078"/>
            <a:ext cx="20506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2DA3BBC-40F8-432E-8DF4-BA2647C19D07}"/>
              </a:ext>
            </a:extLst>
          </p:cNvPr>
          <p:cNvPicPr>
            <a:picLocks noChangeAspect="1"/>
          </p:cNvPicPr>
          <p:nvPr/>
        </p:nvPicPr>
        <p:blipFill>
          <a:blip r:embed="rId9"/>
          <a:stretch>
            <a:fillRect/>
          </a:stretch>
        </p:blipFill>
        <p:spPr>
          <a:xfrm>
            <a:off x="4563862" y="3086865"/>
            <a:ext cx="3032325" cy="860440"/>
          </a:xfrm>
          <a:prstGeom prst="rect">
            <a:avLst/>
          </a:prstGeom>
        </p:spPr>
      </p:pic>
      <p:sp>
        <p:nvSpPr>
          <p:cNvPr id="22" name="TextBox 21">
            <a:extLst>
              <a:ext uri="{FF2B5EF4-FFF2-40B4-BE49-F238E27FC236}">
                <a16:creationId xmlns:a16="http://schemas.microsoft.com/office/drawing/2014/main" id="{D3AB168F-22FD-4E94-9FBA-F142DEE748A3}"/>
              </a:ext>
            </a:extLst>
          </p:cNvPr>
          <p:cNvSpPr txBox="1"/>
          <p:nvPr/>
        </p:nvSpPr>
        <p:spPr>
          <a:xfrm>
            <a:off x="8140" y="2533212"/>
            <a:ext cx="5931560" cy="523220"/>
          </a:xfrm>
          <a:prstGeom prst="rect">
            <a:avLst/>
          </a:prstGeom>
          <a:noFill/>
        </p:spPr>
        <p:txBody>
          <a:bodyPr wrap="none" rtlCol="0">
            <a:spAutoFit/>
          </a:bodyPr>
          <a:lstStyle/>
          <a:p>
            <a:r>
              <a:rPr lang="en-GB" sz="2800" dirty="0"/>
              <a:t>We can drive this equation to find out :</a:t>
            </a:r>
          </a:p>
        </p:txBody>
      </p:sp>
      <p:sp>
        <p:nvSpPr>
          <p:cNvPr id="23" name="Rectangle 22">
            <a:extLst>
              <a:ext uri="{FF2B5EF4-FFF2-40B4-BE49-F238E27FC236}">
                <a16:creationId xmlns:a16="http://schemas.microsoft.com/office/drawing/2014/main" id="{AB943A9D-5DCD-4B5C-A117-EA370A1E72BA}"/>
              </a:ext>
            </a:extLst>
          </p:cNvPr>
          <p:cNvSpPr/>
          <p:nvPr/>
        </p:nvSpPr>
        <p:spPr>
          <a:xfrm>
            <a:off x="8140" y="3187498"/>
            <a:ext cx="4587675" cy="523220"/>
          </a:xfrm>
          <a:prstGeom prst="rect">
            <a:avLst/>
          </a:prstGeom>
        </p:spPr>
        <p:txBody>
          <a:bodyPr wrap="square">
            <a:spAutoFit/>
          </a:bodyPr>
          <a:lstStyle/>
          <a:p>
            <a:r>
              <a:rPr lang="en-US" sz="2800" dirty="0">
                <a:solidFill>
                  <a:srgbClr val="231F20"/>
                </a:solidFill>
                <a:latin typeface="TimesTen-Roman"/>
              </a:rPr>
              <a:t>The radius of the circular path</a:t>
            </a:r>
            <a:r>
              <a:rPr lang="en-US" sz="2800" dirty="0"/>
              <a:t> </a:t>
            </a:r>
            <a:endParaRPr lang="en-GB" sz="2800" dirty="0"/>
          </a:p>
        </p:txBody>
      </p:sp>
      <p:pic>
        <p:nvPicPr>
          <p:cNvPr id="24" name="Picture 23">
            <a:extLst>
              <a:ext uri="{FF2B5EF4-FFF2-40B4-BE49-F238E27FC236}">
                <a16:creationId xmlns:a16="http://schemas.microsoft.com/office/drawing/2014/main" id="{7A191165-49B5-4E2F-B912-A1C6E1FE5FF6}"/>
              </a:ext>
            </a:extLst>
          </p:cNvPr>
          <p:cNvPicPr>
            <a:picLocks noChangeAspect="1"/>
          </p:cNvPicPr>
          <p:nvPr/>
        </p:nvPicPr>
        <p:blipFill>
          <a:blip r:embed="rId10"/>
          <a:stretch>
            <a:fillRect/>
          </a:stretch>
        </p:blipFill>
        <p:spPr>
          <a:xfrm>
            <a:off x="2830288" y="4078131"/>
            <a:ext cx="5693532" cy="905491"/>
          </a:xfrm>
          <a:prstGeom prst="rect">
            <a:avLst/>
          </a:prstGeom>
        </p:spPr>
      </p:pic>
      <p:sp>
        <p:nvSpPr>
          <p:cNvPr id="25" name="Rectangle 24">
            <a:extLst>
              <a:ext uri="{FF2B5EF4-FFF2-40B4-BE49-F238E27FC236}">
                <a16:creationId xmlns:a16="http://schemas.microsoft.com/office/drawing/2014/main" id="{E3A43D9A-D86D-4810-9F60-693382BF1E01}"/>
              </a:ext>
            </a:extLst>
          </p:cNvPr>
          <p:cNvSpPr/>
          <p:nvPr/>
        </p:nvSpPr>
        <p:spPr>
          <a:xfrm>
            <a:off x="0" y="4238488"/>
            <a:ext cx="2318840" cy="584775"/>
          </a:xfrm>
          <a:prstGeom prst="rect">
            <a:avLst/>
          </a:prstGeom>
        </p:spPr>
        <p:txBody>
          <a:bodyPr wrap="none">
            <a:spAutoFit/>
          </a:bodyPr>
          <a:lstStyle/>
          <a:p>
            <a:r>
              <a:rPr lang="en-GB" sz="3200" dirty="0"/>
              <a:t>The period T</a:t>
            </a:r>
          </a:p>
        </p:txBody>
      </p:sp>
      <p:sp>
        <p:nvSpPr>
          <p:cNvPr id="26" name="Oval 25">
            <a:extLst>
              <a:ext uri="{FF2B5EF4-FFF2-40B4-BE49-F238E27FC236}">
                <a16:creationId xmlns:a16="http://schemas.microsoft.com/office/drawing/2014/main" id="{1BF2A0AB-9A3E-4BD6-A693-A57F49BAB910}"/>
              </a:ext>
            </a:extLst>
          </p:cNvPr>
          <p:cNvSpPr/>
          <p:nvPr/>
        </p:nvSpPr>
        <p:spPr>
          <a:xfrm>
            <a:off x="9218189" y="2699652"/>
            <a:ext cx="2152759" cy="202213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73F7473A-A13C-47AC-A33D-FEC95E9539EB}"/>
              </a:ext>
            </a:extLst>
          </p:cNvPr>
          <p:cNvGrpSpPr/>
          <p:nvPr/>
        </p:nvGrpSpPr>
        <p:grpSpPr>
          <a:xfrm>
            <a:off x="10294568" y="3220435"/>
            <a:ext cx="1019940" cy="461665"/>
            <a:chOff x="10294568" y="3220435"/>
            <a:chExt cx="1019940" cy="461665"/>
          </a:xfrm>
        </p:grpSpPr>
        <p:cxnSp>
          <p:nvCxnSpPr>
            <p:cNvPr id="28" name="Straight Arrow Connector 27">
              <a:extLst>
                <a:ext uri="{FF2B5EF4-FFF2-40B4-BE49-F238E27FC236}">
                  <a16:creationId xmlns:a16="http://schemas.microsoft.com/office/drawing/2014/main" id="{18FCBC81-EC56-4320-9C8A-AA1316270B2C}"/>
                </a:ext>
              </a:extLst>
            </p:cNvPr>
            <p:cNvCxnSpPr>
              <a:cxnSpLocks/>
            </p:cNvCxnSpPr>
            <p:nvPr/>
          </p:nvCxnSpPr>
          <p:spPr>
            <a:xfrm flipV="1">
              <a:off x="10294568" y="3637565"/>
              <a:ext cx="101994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95FE10-6D39-4815-8900-02DEF215E3FB}"/>
                    </a:ext>
                  </a:extLst>
                </p:cNvPr>
                <p:cNvSpPr txBox="1"/>
                <p:nvPr/>
              </p:nvSpPr>
              <p:spPr>
                <a:xfrm>
                  <a:off x="10577542" y="3220435"/>
                  <a:ext cx="3965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29" name="TextBox 28">
                  <a:extLst>
                    <a:ext uri="{FF2B5EF4-FFF2-40B4-BE49-F238E27FC236}">
                      <a16:creationId xmlns:a16="http://schemas.microsoft.com/office/drawing/2014/main" id="{1995FE10-6D39-4815-8900-02DEF215E3FB}"/>
                    </a:ext>
                  </a:extLst>
                </p:cNvPr>
                <p:cNvSpPr txBox="1">
                  <a:spLocks noRot="1" noChangeAspect="1" noMove="1" noResize="1" noEditPoints="1" noAdjustHandles="1" noChangeArrowheads="1" noChangeShapeType="1" noTextEdit="1"/>
                </p:cNvSpPr>
                <p:nvPr/>
              </p:nvSpPr>
              <p:spPr>
                <a:xfrm>
                  <a:off x="10577542" y="3220435"/>
                  <a:ext cx="396519" cy="461665"/>
                </a:xfrm>
                <a:prstGeom prst="rect">
                  <a:avLst/>
                </a:prstGeom>
                <a:blipFill>
                  <a:blip r:embed="rId11"/>
                  <a:stretch>
                    <a:fillRect/>
                  </a:stretch>
                </a:blipFill>
              </p:spPr>
              <p:txBody>
                <a:bodyPr/>
                <a:lstStyle/>
                <a:p>
                  <a:r>
                    <a:rPr lang="en-GB">
                      <a:noFill/>
                    </a:rPr>
                    <a:t> </a:t>
                  </a:r>
                </a:p>
              </p:txBody>
            </p:sp>
          </mc:Fallback>
        </mc:AlternateContent>
      </p:grpSp>
      <p:grpSp>
        <p:nvGrpSpPr>
          <p:cNvPr id="27" name="Group 26">
            <a:extLst>
              <a:ext uri="{FF2B5EF4-FFF2-40B4-BE49-F238E27FC236}">
                <a16:creationId xmlns:a16="http://schemas.microsoft.com/office/drawing/2014/main" id="{9479D7BB-E7FA-4C7C-81FE-EBFCC620653E}"/>
              </a:ext>
            </a:extLst>
          </p:cNvPr>
          <p:cNvGrpSpPr/>
          <p:nvPr/>
        </p:nvGrpSpPr>
        <p:grpSpPr>
          <a:xfrm>
            <a:off x="9022029" y="2216473"/>
            <a:ext cx="2541204" cy="2691952"/>
            <a:chOff x="9022029" y="2216473"/>
            <a:chExt cx="2541204" cy="269195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4D2CF3B-811A-4922-A946-7DED1717F514}"/>
                    </a:ext>
                  </a:extLst>
                </p:cNvPr>
                <p:cNvSpPr txBox="1"/>
                <p:nvPr/>
              </p:nvSpPr>
              <p:spPr>
                <a:xfrm>
                  <a:off x="10093601" y="2216473"/>
                  <a:ext cx="49552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𝑇</m:t>
                        </m:r>
                      </m:oMath>
                    </m:oMathPara>
                  </a14:m>
                  <a:endParaRPr lang="en-GB" sz="2800" dirty="0"/>
                </a:p>
              </p:txBody>
            </p:sp>
          </mc:Choice>
          <mc:Fallback xmlns="">
            <p:sp>
              <p:nvSpPr>
                <p:cNvPr id="30" name="TextBox 29">
                  <a:extLst>
                    <a:ext uri="{FF2B5EF4-FFF2-40B4-BE49-F238E27FC236}">
                      <a16:creationId xmlns:a16="http://schemas.microsoft.com/office/drawing/2014/main" id="{B4D2CF3B-811A-4922-A946-7DED1717F514}"/>
                    </a:ext>
                  </a:extLst>
                </p:cNvPr>
                <p:cNvSpPr txBox="1">
                  <a:spLocks noRot="1" noChangeAspect="1" noMove="1" noResize="1" noEditPoints="1" noAdjustHandles="1" noChangeArrowheads="1" noChangeShapeType="1" noTextEdit="1"/>
                </p:cNvSpPr>
                <p:nvPr/>
              </p:nvSpPr>
              <p:spPr>
                <a:xfrm>
                  <a:off x="10093601" y="2216473"/>
                  <a:ext cx="495520" cy="523220"/>
                </a:xfrm>
                <a:prstGeom prst="rect">
                  <a:avLst/>
                </a:prstGeom>
                <a:blipFill>
                  <a:blip r:embed="rId12"/>
                  <a:stretch>
                    <a:fillRect/>
                  </a:stretch>
                </a:blipFill>
              </p:spPr>
              <p:txBody>
                <a:bodyPr/>
                <a:lstStyle/>
                <a:p>
                  <a:r>
                    <a:rPr lang="en-GB">
                      <a:noFill/>
                    </a:rPr>
                    <a:t> </a:t>
                  </a:r>
                </a:p>
              </p:txBody>
            </p:sp>
          </mc:Fallback>
        </mc:AlternateContent>
        <p:sp>
          <p:nvSpPr>
            <p:cNvPr id="34" name="Arc 33">
              <a:extLst>
                <a:ext uri="{FF2B5EF4-FFF2-40B4-BE49-F238E27FC236}">
                  <a16:creationId xmlns:a16="http://schemas.microsoft.com/office/drawing/2014/main" id="{4000F6F0-4513-4007-9FF8-DA3646097666}"/>
                </a:ext>
              </a:extLst>
            </p:cNvPr>
            <p:cNvSpPr/>
            <p:nvPr/>
          </p:nvSpPr>
          <p:spPr>
            <a:xfrm rot="15537448">
              <a:off x="9088145" y="2433337"/>
              <a:ext cx="2408972" cy="2541204"/>
            </a:xfrm>
            <a:prstGeom prst="arc">
              <a:avLst>
                <a:gd name="adj1" fmla="val 1562046"/>
                <a:gd name="adj2" fmla="val 0"/>
              </a:avLst>
            </a:prstGeom>
            <a:ln w="3810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pic>
        <p:nvPicPr>
          <p:cNvPr id="36" name="Picture 35">
            <a:extLst>
              <a:ext uri="{FF2B5EF4-FFF2-40B4-BE49-F238E27FC236}">
                <a16:creationId xmlns:a16="http://schemas.microsoft.com/office/drawing/2014/main" id="{02F83165-9BA9-48F7-936E-0BD9487D7B4C}"/>
              </a:ext>
            </a:extLst>
          </p:cNvPr>
          <p:cNvPicPr>
            <a:picLocks noChangeAspect="1"/>
          </p:cNvPicPr>
          <p:nvPr/>
        </p:nvPicPr>
        <p:blipFill>
          <a:blip r:embed="rId13"/>
          <a:stretch>
            <a:fillRect/>
          </a:stretch>
        </p:blipFill>
        <p:spPr>
          <a:xfrm>
            <a:off x="2764447" y="4983622"/>
            <a:ext cx="4176631" cy="1049656"/>
          </a:xfrm>
          <a:prstGeom prst="rect">
            <a:avLst/>
          </a:prstGeom>
        </p:spPr>
      </p:pic>
      <p:sp>
        <p:nvSpPr>
          <p:cNvPr id="37" name="Rectangle 36">
            <a:extLst>
              <a:ext uri="{FF2B5EF4-FFF2-40B4-BE49-F238E27FC236}">
                <a16:creationId xmlns:a16="http://schemas.microsoft.com/office/drawing/2014/main" id="{3BDB4CD8-20B8-40D4-B6E7-5131E582025A}"/>
              </a:ext>
            </a:extLst>
          </p:cNvPr>
          <p:cNvSpPr/>
          <p:nvPr/>
        </p:nvSpPr>
        <p:spPr>
          <a:xfrm>
            <a:off x="8140" y="5246840"/>
            <a:ext cx="2631730" cy="523220"/>
          </a:xfrm>
          <a:prstGeom prst="rect">
            <a:avLst/>
          </a:prstGeom>
        </p:spPr>
        <p:txBody>
          <a:bodyPr wrap="square">
            <a:spAutoFit/>
          </a:bodyPr>
          <a:lstStyle/>
          <a:p>
            <a:r>
              <a:rPr lang="en-GB" sz="2800" dirty="0">
                <a:solidFill>
                  <a:srgbClr val="231F20"/>
                </a:solidFill>
                <a:latin typeface="TimesTen-Roman"/>
              </a:rPr>
              <a:t>The frequency </a:t>
            </a:r>
            <a:r>
              <a:rPr lang="en-GB" sz="2800" i="1" dirty="0">
                <a:solidFill>
                  <a:srgbClr val="231F20"/>
                </a:solidFill>
                <a:latin typeface="TimesTen-Italic"/>
              </a:rPr>
              <a:t>f </a:t>
            </a:r>
            <a:endParaRPr lang="en-GB" sz="2800" dirty="0"/>
          </a:p>
        </p:txBody>
      </p:sp>
      <p:pic>
        <p:nvPicPr>
          <p:cNvPr id="38" name="Picture 37">
            <a:extLst>
              <a:ext uri="{FF2B5EF4-FFF2-40B4-BE49-F238E27FC236}">
                <a16:creationId xmlns:a16="http://schemas.microsoft.com/office/drawing/2014/main" id="{74933A51-4F09-41AC-9BD9-0680C269ADBF}"/>
              </a:ext>
            </a:extLst>
          </p:cNvPr>
          <p:cNvPicPr>
            <a:picLocks noChangeAspect="1"/>
          </p:cNvPicPr>
          <p:nvPr/>
        </p:nvPicPr>
        <p:blipFill>
          <a:blip r:embed="rId14"/>
          <a:stretch>
            <a:fillRect/>
          </a:stretch>
        </p:blipFill>
        <p:spPr>
          <a:xfrm>
            <a:off x="4489086" y="5973087"/>
            <a:ext cx="5153137" cy="820175"/>
          </a:xfrm>
          <a:prstGeom prst="rect">
            <a:avLst/>
          </a:prstGeom>
        </p:spPr>
      </p:pic>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E82C195B-BC15-44EF-8C3A-4AA9330E077A}"/>
                  </a:ext>
                </a:extLst>
              </p:cNvPr>
              <p:cNvSpPr/>
              <p:nvPr/>
            </p:nvSpPr>
            <p:spPr>
              <a:xfrm>
                <a:off x="95793" y="6139542"/>
                <a:ext cx="4005943" cy="523220"/>
              </a:xfrm>
              <a:prstGeom prst="rect">
                <a:avLst/>
              </a:prstGeom>
            </p:spPr>
            <p:txBody>
              <a:bodyPr wrap="square">
                <a:spAutoFit/>
              </a:bodyPr>
              <a:lstStyle/>
              <a:p>
                <a:r>
                  <a:rPr lang="en-GB" sz="2800" dirty="0">
                    <a:solidFill>
                      <a:srgbClr val="231F20"/>
                    </a:solidFill>
                    <a:latin typeface="TimesTen-Roman"/>
                  </a:rPr>
                  <a:t>The angular frequency </a:t>
                </a:r>
                <a14:m>
                  <m:oMath xmlns:m="http://schemas.openxmlformats.org/officeDocument/2006/math">
                    <m:r>
                      <a:rPr lang="en-GB" sz="2800" i="1" smtClean="0">
                        <a:solidFill>
                          <a:srgbClr val="231F20"/>
                        </a:solidFill>
                        <a:latin typeface="Cambria Math" panose="02040503050406030204" pitchFamily="18" charset="0"/>
                        <a:ea typeface="Cambria Math" panose="02040503050406030204" pitchFamily="18" charset="0"/>
                      </a:rPr>
                      <m:t>𝜔</m:t>
                    </m:r>
                  </m:oMath>
                </a14:m>
                <a:endParaRPr lang="en-GB" sz="2800" dirty="0"/>
              </a:p>
            </p:txBody>
          </p:sp>
        </mc:Choice>
        <mc:Fallback xmlns="">
          <p:sp>
            <p:nvSpPr>
              <p:cNvPr id="39" name="Rectangle 38">
                <a:extLst>
                  <a:ext uri="{FF2B5EF4-FFF2-40B4-BE49-F238E27FC236}">
                    <a16:creationId xmlns:a16="http://schemas.microsoft.com/office/drawing/2014/main" id="{E82C195B-BC15-44EF-8C3A-4AA9330E077A}"/>
                  </a:ext>
                </a:extLst>
              </p:cNvPr>
              <p:cNvSpPr>
                <a:spLocks noRot="1" noChangeAspect="1" noMove="1" noResize="1" noEditPoints="1" noAdjustHandles="1" noChangeArrowheads="1" noChangeShapeType="1" noTextEdit="1"/>
              </p:cNvSpPr>
              <p:nvPr/>
            </p:nvSpPr>
            <p:spPr>
              <a:xfrm>
                <a:off x="95793" y="6139542"/>
                <a:ext cx="4005943" cy="523220"/>
              </a:xfrm>
              <a:prstGeom prst="rect">
                <a:avLst/>
              </a:prstGeom>
              <a:blipFill>
                <a:blip r:embed="rId15"/>
                <a:stretch>
                  <a:fillRect l="-3196" t="-11628" b="-313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36E124D-28AF-4026-9591-1A6EC6023332}"/>
                  </a:ext>
                </a:extLst>
              </p:cNvPr>
              <p:cNvSpPr/>
              <p:nvPr/>
            </p:nvSpPr>
            <p:spPr>
              <a:xfrm>
                <a:off x="11481097" y="3442329"/>
                <a:ext cx="543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i="1">
                          <a:solidFill>
                            <a:srgbClr val="231F20"/>
                          </a:solidFill>
                          <a:latin typeface="Cambria Math" panose="02040503050406030204" pitchFamily="18" charset="0"/>
                          <a:ea typeface="Cambria Math" panose="02040503050406030204" pitchFamily="18" charset="0"/>
                        </a:rPr>
                        <m:t>𝜔</m:t>
                      </m:r>
                    </m:oMath>
                  </m:oMathPara>
                </a14:m>
                <a:endParaRPr lang="en-GB" sz="2800" dirty="0"/>
              </a:p>
            </p:txBody>
          </p:sp>
        </mc:Choice>
        <mc:Fallback xmlns="">
          <p:sp>
            <p:nvSpPr>
              <p:cNvPr id="40" name="Rectangle 39">
                <a:extLst>
                  <a:ext uri="{FF2B5EF4-FFF2-40B4-BE49-F238E27FC236}">
                    <a16:creationId xmlns:a16="http://schemas.microsoft.com/office/drawing/2014/main" id="{636E124D-28AF-4026-9591-1A6EC6023332}"/>
                  </a:ext>
                </a:extLst>
              </p:cNvPr>
              <p:cNvSpPr>
                <a:spLocks noRot="1" noChangeAspect="1" noMove="1" noResize="1" noEditPoints="1" noAdjustHandles="1" noChangeArrowheads="1" noChangeShapeType="1" noTextEdit="1"/>
              </p:cNvSpPr>
              <p:nvPr/>
            </p:nvSpPr>
            <p:spPr>
              <a:xfrm>
                <a:off x="11481097" y="3442329"/>
                <a:ext cx="543610" cy="523220"/>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C6C7E35-A241-436F-91D2-A482A94A567A}"/>
                  </a:ext>
                </a:extLst>
              </p:cNvPr>
              <p:cNvSpPr txBox="1"/>
              <p:nvPr/>
            </p:nvSpPr>
            <p:spPr>
              <a:xfrm>
                <a:off x="7808111" y="5408782"/>
                <a:ext cx="14314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1</m:t>
                      </m:r>
                      <m:r>
                        <a:rPr lang="en-GB" sz="2800" b="0" i="1" smtClean="0">
                          <a:latin typeface="Cambria Math" panose="02040503050406030204" pitchFamily="18" charset="0"/>
                        </a:rPr>
                        <m:t>𝑓</m:t>
                      </m:r>
                      <m:r>
                        <a:rPr lang="en-GB" sz="2800" b="0" i="1" smtClean="0">
                          <a:latin typeface="Cambria Math" panose="02040503050406030204" pitchFamily="18" charset="0"/>
                        </a:rPr>
                        <m:t>=1</m:t>
                      </m:r>
                      <m:r>
                        <a:rPr lang="en-GB" sz="2800" b="0" i="1" smtClean="0">
                          <a:latin typeface="Cambria Math" panose="02040503050406030204" pitchFamily="18" charset="0"/>
                          <a:ea typeface="Cambria Math" panose="02040503050406030204" pitchFamily="18" charset="0"/>
                        </a:rPr>
                        <m:t>𝜔</m:t>
                      </m:r>
                    </m:oMath>
                  </m:oMathPara>
                </a14:m>
                <a:endParaRPr lang="en-GB" sz="2800" dirty="0"/>
              </a:p>
            </p:txBody>
          </p:sp>
        </mc:Choice>
        <mc:Fallback xmlns="">
          <p:sp>
            <p:nvSpPr>
              <p:cNvPr id="41" name="TextBox 40">
                <a:extLst>
                  <a:ext uri="{FF2B5EF4-FFF2-40B4-BE49-F238E27FC236}">
                    <a16:creationId xmlns:a16="http://schemas.microsoft.com/office/drawing/2014/main" id="{3C6C7E35-A241-436F-91D2-A482A94A567A}"/>
                  </a:ext>
                </a:extLst>
              </p:cNvPr>
              <p:cNvSpPr txBox="1">
                <a:spLocks noRot="1" noChangeAspect="1" noMove="1" noResize="1" noEditPoints="1" noAdjustHandles="1" noChangeArrowheads="1" noChangeShapeType="1" noTextEdit="1"/>
              </p:cNvSpPr>
              <p:nvPr/>
            </p:nvSpPr>
            <p:spPr>
              <a:xfrm>
                <a:off x="7808111" y="5408782"/>
                <a:ext cx="1431417" cy="430887"/>
              </a:xfrm>
              <a:prstGeom prst="rect">
                <a:avLst/>
              </a:prstGeom>
              <a:blipFill>
                <a:blip r:embed="rId17"/>
                <a:stretch>
                  <a:fillRect/>
                </a:stretch>
              </a:blipFill>
            </p:spPr>
            <p:txBody>
              <a:bodyPr/>
              <a:lstStyle/>
              <a:p>
                <a:r>
                  <a:rPr lang="en-GB">
                    <a:noFill/>
                  </a:rPr>
                  <a:t> </a:t>
                </a:r>
              </a:p>
            </p:txBody>
          </p:sp>
        </mc:Fallback>
      </mc:AlternateContent>
      <p:pic>
        <p:nvPicPr>
          <p:cNvPr id="42" name="Picture 41">
            <a:extLst>
              <a:ext uri="{FF2B5EF4-FFF2-40B4-BE49-F238E27FC236}">
                <a16:creationId xmlns:a16="http://schemas.microsoft.com/office/drawing/2014/main" id="{4B854478-8D9D-4A7A-A919-BAD8CF2D6504}"/>
              </a:ext>
            </a:extLst>
          </p:cNvPr>
          <p:cNvPicPr>
            <a:picLocks noChangeAspect="1"/>
          </p:cNvPicPr>
          <p:nvPr/>
        </p:nvPicPr>
        <p:blipFill rotWithShape="1">
          <a:blip r:embed="rId18"/>
          <a:srcRect l="30772" t="28386" r="34880" b="1"/>
          <a:stretch/>
        </p:blipFill>
        <p:spPr>
          <a:xfrm>
            <a:off x="9933252" y="5071196"/>
            <a:ext cx="1908493" cy="1536945"/>
          </a:xfrm>
          <a:prstGeom prst="rect">
            <a:avLst/>
          </a:prstGeom>
        </p:spPr>
      </p:pic>
      <p:cxnSp>
        <p:nvCxnSpPr>
          <p:cNvPr id="11" name="Straight Arrow Connector 10">
            <a:extLst>
              <a:ext uri="{FF2B5EF4-FFF2-40B4-BE49-F238E27FC236}">
                <a16:creationId xmlns:a16="http://schemas.microsoft.com/office/drawing/2014/main" id="{47CB0D6A-7482-475C-B3DC-F4D28E2E01FC}"/>
              </a:ext>
            </a:extLst>
          </p:cNvPr>
          <p:cNvCxnSpPr>
            <a:cxnSpLocks/>
          </p:cNvCxnSpPr>
          <p:nvPr/>
        </p:nvCxnSpPr>
        <p:spPr>
          <a:xfrm flipH="1">
            <a:off x="4144961" y="1154680"/>
            <a:ext cx="1216179" cy="3260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4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500"/>
                            </p:stCondLst>
                            <p:childTnLst>
                              <p:par>
                                <p:cTn id="36" presetID="42"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childTnLst>
                          </p:cTn>
                        </p:par>
                        <p:par>
                          <p:cTn id="61" fill="hold">
                            <p:stCondLst>
                              <p:cond delay="2000"/>
                            </p:stCondLst>
                            <p:childTnLst>
                              <p:par>
                                <p:cTn id="62" presetID="1"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par>
                          <p:cTn id="67" fill="hold">
                            <p:stCondLst>
                              <p:cond delay="2000"/>
                            </p:stCondLst>
                            <p:childTnLst>
                              <p:par>
                                <p:cTn id="68" presetID="6" presetClass="emph" presetSubtype="0" autoRev="1" fill="hold" nodeType="afterEffect">
                                  <p:stCondLst>
                                    <p:cond delay="1000"/>
                                  </p:stCondLst>
                                  <p:childTnLst>
                                    <p:animScale>
                                      <p:cBhvr>
                                        <p:cTn id="69" dur="2000" fill="hold"/>
                                        <p:tgtEl>
                                          <p:spTgt spid="19"/>
                                        </p:tgtEl>
                                      </p:cBhvr>
                                      <p:by x="150000" y="150000"/>
                                    </p:animScale>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1000"/>
                                        <p:tgtEl>
                                          <p:spTgt spid="25"/>
                                        </p:tgtEl>
                                      </p:cBhvr>
                                    </p:animEffect>
                                    <p:anim calcmode="lin" valueType="num">
                                      <p:cBhvr>
                                        <p:cTn id="75" dur="1000" fill="hold"/>
                                        <p:tgtEl>
                                          <p:spTgt spid="25"/>
                                        </p:tgtEl>
                                        <p:attrNameLst>
                                          <p:attrName>ppt_x</p:attrName>
                                        </p:attrNameLst>
                                      </p:cBhvr>
                                      <p:tavLst>
                                        <p:tav tm="0">
                                          <p:val>
                                            <p:strVal val="#ppt_x"/>
                                          </p:val>
                                        </p:tav>
                                        <p:tav tm="100000">
                                          <p:val>
                                            <p:strVal val="#ppt_x"/>
                                          </p:val>
                                        </p:tav>
                                      </p:tavLst>
                                    </p:anim>
                                    <p:anim calcmode="lin" valueType="num">
                                      <p:cBhvr>
                                        <p:cTn id="76" dur="1000" fill="hold"/>
                                        <p:tgtEl>
                                          <p:spTgt spid="25"/>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42" presetClass="entr" presetSubtype="0" fill="hold"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1000"/>
                                        <p:tgtEl>
                                          <p:spTgt spid="24"/>
                                        </p:tgtEl>
                                      </p:cBhvr>
                                    </p:animEffect>
                                    <p:anim calcmode="lin" valueType="num">
                                      <p:cBhvr>
                                        <p:cTn id="81" dur="1000" fill="hold"/>
                                        <p:tgtEl>
                                          <p:spTgt spid="24"/>
                                        </p:tgtEl>
                                        <p:attrNameLst>
                                          <p:attrName>ppt_x</p:attrName>
                                        </p:attrNameLst>
                                      </p:cBhvr>
                                      <p:tavLst>
                                        <p:tav tm="0">
                                          <p:val>
                                            <p:strVal val="#ppt_x"/>
                                          </p:val>
                                        </p:tav>
                                        <p:tav tm="100000">
                                          <p:val>
                                            <p:strVal val="#ppt_x"/>
                                          </p:val>
                                        </p:tav>
                                      </p:tavLst>
                                    </p:anim>
                                    <p:anim calcmode="lin" valueType="num">
                                      <p:cBhvr>
                                        <p:cTn id="82" dur="1000" fill="hold"/>
                                        <p:tgtEl>
                                          <p:spTgt spid="24"/>
                                        </p:tgtEl>
                                        <p:attrNameLst>
                                          <p:attrName>ppt_y</p:attrName>
                                        </p:attrNameLst>
                                      </p:cBhvr>
                                      <p:tavLst>
                                        <p:tav tm="0">
                                          <p:val>
                                            <p:strVal val="#ppt_y+.1"/>
                                          </p:val>
                                        </p:tav>
                                        <p:tav tm="100000">
                                          <p:val>
                                            <p:strVal val="#ppt_y"/>
                                          </p:val>
                                        </p:tav>
                                      </p:tavLst>
                                    </p:anim>
                                  </p:childTnLst>
                                </p:cTn>
                              </p:par>
                            </p:childTnLst>
                          </p:cTn>
                        </p:par>
                        <p:par>
                          <p:cTn id="83" fill="hold">
                            <p:stCondLst>
                              <p:cond delay="2000"/>
                            </p:stCondLst>
                            <p:childTnLst>
                              <p:par>
                                <p:cTn id="84" presetID="42" presetClass="entr" presetSubtype="0"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1000"/>
                                        <p:tgtEl>
                                          <p:spTgt spid="27"/>
                                        </p:tgtEl>
                                      </p:cBhvr>
                                    </p:animEffect>
                                    <p:anim calcmode="lin" valueType="num">
                                      <p:cBhvr>
                                        <p:cTn id="87" dur="1000" fill="hold"/>
                                        <p:tgtEl>
                                          <p:spTgt spid="27"/>
                                        </p:tgtEl>
                                        <p:attrNameLst>
                                          <p:attrName>ppt_x</p:attrName>
                                        </p:attrNameLst>
                                      </p:cBhvr>
                                      <p:tavLst>
                                        <p:tav tm="0">
                                          <p:val>
                                            <p:strVal val="#ppt_x"/>
                                          </p:val>
                                        </p:tav>
                                        <p:tav tm="100000">
                                          <p:val>
                                            <p:strVal val="#ppt_x"/>
                                          </p:val>
                                        </p:tav>
                                      </p:tavLst>
                                    </p:anim>
                                    <p:anim calcmode="lin" valueType="num">
                                      <p:cBhvr>
                                        <p:cTn id="88" dur="1000" fill="hold"/>
                                        <p:tgtEl>
                                          <p:spTgt spid="27"/>
                                        </p:tgtEl>
                                        <p:attrNameLst>
                                          <p:attrName>ppt_y</p:attrName>
                                        </p:attrNameLst>
                                      </p:cBhvr>
                                      <p:tavLst>
                                        <p:tav tm="0">
                                          <p:val>
                                            <p:strVal val="#ppt_y+.1"/>
                                          </p:val>
                                        </p:tav>
                                        <p:tav tm="100000">
                                          <p:val>
                                            <p:strVal val="#ppt_y"/>
                                          </p:val>
                                        </p:tav>
                                      </p:tavLst>
                                    </p:anim>
                                  </p:childTnLst>
                                </p:cTn>
                              </p:par>
                            </p:childTnLst>
                          </p:cTn>
                        </p:par>
                        <p:par>
                          <p:cTn id="89" fill="hold">
                            <p:stCondLst>
                              <p:cond delay="3000"/>
                            </p:stCondLst>
                            <p:childTnLst>
                              <p:par>
                                <p:cTn id="90" presetID="8" presetClass="emph" presetSubtype="0" accel="3500" fill="hold" nodeType="afterEffect">
                                  <p:stCondLst>
                                    <p:cond delay="0"/>
                                  </p:stCondLst>
                                  <p:childTnLst>
                                    <p:animRot by="-21600000">
                                      <p:cBhvr>
                                        <p:cTn id="91" dur="2000" fill="hold"/>
                                        <p:tgtEl>
                                          <p:spTgt spid="27"/>
                                        </p:tgtEl>
                                        <p:attrNameLst>
                                          <p:attrName>r</p:attrName>
                                        </p:attrNameLst>
                                      </p:cBhvr>
                                    </p:animRo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1000"/>
                                        <p:tgtEl>
                                          <p:spTgt spid="37"/>
                                        </p:tgtEl>
                                      </p:cBhvr>
                                    </p:animEffect>
                                    <p:anim calcmode="lin" valueType="num">
                                      <p:cBhvr>
                                        <p:cTn id="97" dur="1000" fill="hold"/>
                                        <p:tgtEl>
                                          <p:spTgt spid="37"/>
                                        </p:tgtEl>
                                        <p:attrNameLst>
                                          <p:attrName>ppt_x</p:attrName>
                                        </p:attrNameLst>
                                      </p:cBhvr>
                                      <p:tavLst>
                                        <p:tav tm="0">
                                          <p:val>
                                            <p:strVal val="#ppt_x"/>
                                          </p:val>
                                        </p:tav>
                                        <p:tav tm="100000">
                                          <p:val>
                                            <p:strVal val="#ppt_x"/>
                                          </p:val>
                                        </p:tav>
                                      </p:tavLst>
                                    </p:anim>
                                    <p:anim calcmode="lin" valueType="num">
                                      <p:cBhvr>
                                        <p:cTn id="98" dur="1000" fill="hold"/>
                                        <p:tgtEl>
                                          <p:spTgt spid="37"/>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anim calcmode="lin" valueType="num">
                                      <p:cBhvr>
                                        <p:cTn id="103" dur="1000" fill="hold"/>
                                        <p:tgtEl>
                                          <p:spTgt spid="36"/>
                                        </p:tgtEl>
                                        <p:attrNameLst>
                                          <p:attrName>ppt_x</p:attrName>
                                        </p:attrNameLst>
                                      </p:cBhvr>
                                      <p:tavLst>
                                        <p:tav tm="0">
                                          <p:val>
                                            <p:strVal val="#ppt_x"/>
                                          </p:val>
                                        </p:tav>
                                        <p:tav tm="100000">
                                          <p:val>
                                            <p:strVal val="#ppt_x"/>
                                          </p:val>
                                        </p:tav>
                                      </p:tavLst>
                                    </p:anim>
                                    <p:anim calcmode="lin" valueType="num">
                                      <p:cBhvr>
                                        <p:cTn id="10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1000"/>
                                        <p:tgtEl>
                                          <p:spTgt spid="39"/>
                                        </p:tgtEl>
                                      </p:cBhvr>
                                    </p:animEffect>
                                    <p:anim calcmode="lin" valueType="num">
                                      <p:cBhvr>
                                        <p:cTn id="110" dur="1000" fill="hold"/>
                                        <p:tgtEl>
                                          <p:spTgt spid="39"/>
                                        </p:tgtEl>
                                        <p:attrNameLst>
                                          <p:attrName>ppt_x</p:attrName>
                                        </p:attrNameLst>
                                      </p:cBhvr>
                                      <p:tavLst>
                                        <p:tav tm="0">
                                          <p:val>
                                            <p:strVal val="#ppt_x"/>
                                          </p:val>
                                        </p:tav>
                                        <p:tav tm="100000">
                                          <p:val>
                                            <p:strVal val="#ppt_x"/>
                                          </p:val>
                                        </p:tav>
                                      </p:tavLst>
                                    </p:anim>
                                    <p:anim calcmode="lin" valueType="num">
                                      <p:cBhvr>
                                        <p:cTn id="111" dur="1000" fill="hold"/>
                                        <p:tgtEl>
                                          <p:spTgt spid="39"/>
                                        </p:tgtEl>
                                        <p:attrNameLst>
                                          <p:attrName>ppt_y</p:attrName>
                                        </p:attrNameLst>
                                      </p:cBhvr>
                                      <p:tavLst>
                                        <p:tav tm="0">
                                          <p:val>
                                            <p:strVal val="#ppt_y+.1"/>
                                          </p:val>
                                        </p:tav>
                                        <p:tav tm="100000">
                                          <p:val>
                                            <p:strVal val="#ppt_y"/>
                                          </p:val>
                                        </p:tav>
                                      </p:tavLst>
                                    </p:anim>
                                  </p:childTnLst>
                                </p:cTn>
                              </p:par>
                            </p:childTnLst>
                          </p:cTn>
                        </p:par>
                        <p:par>
                          <p:cTn id="112" fill="hold">
                            <p:stCondLst>
                              <p:cond delay="1000"/>
                            </p:stCondLst>
                            <p:childTnLst>
                              <p:par>
                                <p:cTn id="113" presetID="42" presetClass="entr" presetSubtype="0"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1000"/>
                                        <p:tgtEl>
                                          <p:spTgt spid="38"/>
                                        </p:tgtEl>
                                      </p:cBhvr>
                                    </p:animEffect>
                                    <p:anim calcmode="lin" valueType="num">
                                      <p:cBhvr>
                                        <p:cTn id="116" dur="1000" fill="hold"/>
                                        <p:tgtEl>
                                          <p:spTgt spid="38"/>
                                        </p:tgtEl>
                                        <p:attrNameLst>
                                          <p:attrName>ppt_x</p:attrName>
                                        </p:attrNameLst>
                                      </p:cBhvr>
                                      <p:tavLst>
                                        <p:tav tm="0">
                                          <p:val>
                                            <p:strVal val="#ppt_x"/>
                                          </p:val>
                                        </p:tav>
                                        <p:tav tm="100000">
                                          <p:val>
                                            <p:strVal val="#ppt_x"/>
                                          </p:val>
                                        </p:tav>
                                      </p:tavLst>
                                    </p:anim>
                                    <p:anim calcmode="lin" valueType="num">
                                      <p:cBhvr>
                                        <p:cTn id="117" dur="1000" fill="hold"/>
                                        <p:tgtEl>
                                          <p:spTgt spid="38"/>
                                        </p:tgtEl>
                                        <p:attrNameLst>
                                          <p:attrName>ppt_y</p:attrName>
                                        </p:attrNameLst>
                                      </p:cBhvr>
                                      <p:tavLst>
                                        <p:tav tm="0">
                                          <p:val>
                                            <p:strVal val="#ppt_y+.1"/>
                                          </p:val>
                                        </p:tav>
                                        <p:tav tm="100000">
                                          <p:val>
                                            <p:strVal val="#ppt_y"/>
                                          </p:val>
                                        </p:tav>
                                      </p:tavLst>
                                    </p:anim>
                                  </p:childTnLst>
                                </p:cTn>
                              </p:par>
                            </p:childTnLst>
                          </p:cTn>
                        </p:par>
                        <p:par>
                          <p:cTn id="118" fill="hold">
                            <p:stCondLst>
                              <p:cond delay="2000"/>
                            </p:stCondLst>
                            <p:childTnLst>
                              <p:par>
                                <p:cTn id="119" presetID="42" presetClass="entr" presetSubtype="0" fill="hold" grpId="0" nodeType="afterEffect">
                                  <p:stCondLst>
                                    <p:cond delay="0"/>
                                  </p:stCondLst>
                                  <p:iterate type="lt">
                                    <p:tmPct val="0"/>
                                  </p:iterate>
                                  <p:childTnLst>
                                    <p:set>
                                      <p:cBhvr>
                                        <p:cTn id="120" dur="1" fill="hold">
                                          <p:stCondLst>
                                            <p:cond delay="0"/>
                                          </p:stCondLst>
                                        </p:cTn>
                                        <p:tgtEl>
                                          <p:spTgt spid="40"/>
                                        </p:tgtEl>
                                        <p:attrNameLst>
                                          <p:attrName>style.visibility</p:attrName>
                                        </p:attrNameLst>
                                      </p:cBhvr>
                                      <p:to>
                                        <p:strVal val="visible"/>
                                      </p:to>
                                    </p:set>
                                    <p:animEffect transition="in" filter="fade">
                                      <p:cBhvr>
                                        <p:cTn id="121" dur="1000"/>
                                        <p:tgtEl>
                                          <p:spTgt spid="40"/>
                                        </p:tgtEl>
                                      </p:cBhvr>
                                    </p:animEffect>
                                    <p:anim calcmode="lin" valueType="num">
                                      <p:cBhvr>
                                        <p:cTn id="122" dur="1000" fill="hold"/>
                                        <p:tgtEl>
                                          <p:spTgt spid="40"/>
                                        </p:tgtEl>
                                        <p:attrNameLst>
                                          <p:attrName>ppt_x</p:attrName>
                                        </p:attrNameLst>
                                      </p:cBhvr>
                                      <p:tavLst>
                                        <p:tav tm="0">
                                          <p:val>
                                            <p:strVal val="#ppt_x"/>
                                          </p:val>
                                        </p:tav>
                                        <p:tav tm="100000">
                                          <p:val>
                                            <p:strVal val="#ppt_x"/>
                                          </p:val>
                                        </p:tav>
                                      </p:tavLst>
                                    </p:anim>
                                    <p:anim calcmode="lin" valueType="num">
                                      <p:cBhvr>
                                        <p:cTn id="123" dur="1000" fill="hold"/>
                                        <p:tgtEl>
                                          <p:spTgt spid="40"/>
                                        </p:tgtEl>
                                        <p:attrNameLst>
                                          <p:attrName>ppt_y</p:attrName>
                                        </p:attrNameLst>
                                      </p:cBhvr>
                                      <p:tavLst>
                                        <p:tav tm="0">
                                          <p:val>
                                            <p:strVal val="#ppt_y+.1"/>
                                          </p:val>
                                        </p:tav>
                                        <p:tav tm="100000">
                                          <p:val>
                                            <p:strVal val="#ppt_y"/>
                                          </p:val>
                                        </p:tav>
                                      </p:tavLst>
                                    </p:anim>
                                  </p:childTnLst>
                                </p:cTn>
                              </p:par>
                            </p:childTnLst>
                          </p:cTn>
                        </p:par>
                        <p:par>
                          <p:cTn id="124" fill="hold">
                            <p:stCondLst>
                              <p:cond delay="3000"/>
                            </p:stCondLst>
                            <p:childTnLst>
                              <p:par>
                                <p:cTn id="125" presetID="28" presetClass="emph" presetSubtype="0" fill="remove" grpId="1" nodeType="afterEffect">
                                  <p:stCondLst>
                                    <p:cond delay="0"/>
                                  </p:stCondLst>
                                  <p:iterate type="lt">
                                    <p:tmPct val="10000"/>
                                  </p:iterate>
                                  <p:childTnLst>
                                    <p:animClr clrSpc="rgb" dir="cw">
                                      <p:cBhvr override="childStyle">
                                        <p:cTn id="126" dur="2500" fill="hold"/>
                                        <p:tgtEl>
                                          <p:spTgt spid="40"/>
                                        </p:tgtEl>
                                        <p:attrNameLst>
                                          <p:attrName>style.color</p:attrName>
                                        </p:attrNameLst>
                                      </p:cBhvr>
                                      <p:to>
                                        <a:schemeClr val="accent2"/>
                                      </p:to>
                                    </p:animClr>
                                    <p:animClr clrSpc="rgb" dir="cw">
                                      <p:cBhvr>
                                        <p:cTn id="127" dur="2500" fill="hold"/>
                                        <p:tgtEl>
                                          <p:spTgt spid="40"/>
                                        </p:tgtEl>
                                        <p:attrNameLst>
                                          <p:attrName>fillcolor</p:attrName>
                                        </p:attrNameLst>
                                      </p:cBhvr>
                                      <p:to>
                                        <a:schemeClr val="accent2"/>
                                      </p:to>
                                    </p:animClr>
                                    <p:set>
                                      <p:cBhvr>
                                        <p:cTn id="128" dur="2500" fill="hold"/>
                                        <p:tgtEl>
                                          <p:spTgt spid="40"/>
                                        </p:tgtEl>
                                        <p:attrNameLst>
                                          <p:attrName>fill.type</p:attrName>
                                        </p:attrNameLst>
                                      </p:cBhvr>
                                      <p:to>
                                        <p:strVal val="solid"/>
                                      </p:to>
                                    </p:set>
                                    <p:anim to="1.5" calcmode="lin" valueType="num">
                                      <p:cBhvr override="childStyle">
                                        <p:cTn id="129" dur="2500" fill="hold"/>
                                        <p:tgtEl>
                                          <p:spTgt spid="40"/>
                                        </p:tgtEl>
                                        <p:attrNameLst>
                                          <p:attrName>style.fontSize</p:attrName>
                                        </p:attrNameLst>
                                      </p:cBhvr>
                                    </p:anim>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Effect transition="in" filter="fade">
                                      <p:cBhvr>
                                        <p:cTn id="134" dur="1000"/>
                                        <p:tgtEl>
                                          <p:spTgt spid="41"/>
                                        </p:tgtEl>
                                      </p:cBhvr>
                                    </p:animEffect>
                                    <p:anim calcmode="lin" valueType="num">
                                      <p:cBhvr>
                                        <p:cTn id="135" dur="1000" fill="hold"/>
                                        <p:tgtEl>
                                          <p:spTgt spid="41"/>
                                        </p:tgtEl>
                                        <p:attrNameLst>
                                          <p:attrName>ppt_x</p:attrName>
                                        </p:attrNameLst>
                                      </p:cBhvr>
                                      <p:tavLst>
                                        <p:tav tm="0">
                                          <p:val>
                                            <p:strVal val="#ppt_x"/>
                                          </p:val>
                                        </p:tav>
                                        <p:tav tm="100000">
                                          <p:val>
                                            <p:strVal val="#ppt_x"/>
                                          </p:val>
                                        </p:tav>
                                      </p:tavLst>
                                    </p:anim>
                                    <p:anim calcmode="lin" valueType="num">
                                      <p:cBhvr>
                                        <p:cTn id="136" dur="1000" fill="hold"/>
                                        <p:tgtEl>
                                          <p:spTgt spid="41"/>
                                        </p:tgtEl>
                                        <p:attrNameLst>
                                          <p:attrName>ppt_y</p:attrName>
                                        </p:attrNameLst>
                                      </p:cBhvr>
                                      <p:tavLst>
                                        <p:tav tm="0">
                                          <p:val>
                                            <p:strVal val="#ppt_y+.1"/>
                                          </p:val>
                                        </p:tav>
                                        <p:tav tm="100000">
                                          <p:val>
                                            <p:strVal val="#ppt_y"/>
                                          </p:val>
                                        </p:tav>
                                      </p:tavLst>
                                    </p:anim>
                                  </p:childTnLst>
                                </p:cTn>
                              </p:par>
                            </p:childTnLst>
                          </p:cTn>
                        </p:par>
                        <p:par>
                          <p:cTn id="137" fill="hold">
                            <p:stCondLst>
                              <p:cond delay="1000"/>
                            </p:stCondLst>
                            <p:childTnLst>
                              <p:par>
                                <p:cTn id="138" presetID="42" presetClass="entr" presetSubtype="0" fill="hold" nodeType="after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1000"/>
                                        <p:tgtEl>
                                          <p:spTgt spid="42"/>
                                        </p:tgtEl>
                                      </p:cBhvr>
                                    </p:animEffect>
                                    <p:anim calcmode="lin" valueType="num">
                                      <p:cBhvr>
                                        <p:cTn id="141" dur="1000" fill="hold"/>
                                        <p:tgtEl>
                                          <p:spTgt spid="42"/>
                                        </p:tgtEl>
                                        <p:attrNameLst>
                                          <p:attrName>ppt_x</p:attrName>
                                        </p:attrNameLst>
                                      </p:cBhvr>
                                      <p:tavLst>
                                        <p:tav tm="0">
                                          <p:val>
                                            <p:strVal val="#ppt_x"/>
                                          </p:val>
                                        </p:tav>
                                        <p:tav tm="100000">
                                          <p:val>
                                            <p:strVal val="#ppt_x"/>
                                          </p:val>
                                        </p:tav>
                                      </p:tavLst>
                                    </p:anim>
                                    <p:anim calcmode="lin" valueType="num">
                                      <p:cBhvr>
                                        <p:cTn id="14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3" grpId="0"/>
      <p:bldP spid="25" grpId="0"/>
      <p:bldP spid="26" grpId="0" animBg="1"/>
      <p:bldP spid="37" grpId="0"/>
      <p:bldP spid="39" grpId="0"/>
      <p:bldP spid="40" grpId="0"/>
      <p:bldP spid="40" grpId="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14D17B6-7F49-428E-818F-B2366A7540E9}"/>
              </a:ext>
            </a:extLst>
          </p:cNvPr>
          <p:cNvGraphicFramePr/>
          <p:nvPr>
            <p:extLst>
              <p:ext uri="{D42A27DB-BD31-4B8C-83A1-F6EECF244321}">
                <p14:modId xmlns:p14="http://schemas.microsoft.com/office/powerpoint/2010/main" val="4254447382"/>
              </p:ext>
            </p:extLst>
          </p:nvPr>
        </p:nvGraphicFramePr>
        <p:xfrm>
          <a:off x="626727" y="4416767"/>
          <a:ext cx="9000000" cy="9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132F5F6F-56C7-4894-BB38-CCC219C94FD4}"/>
              </a:ext>
            </a:extLst>
          </p:cNvPr>
          <p:cNvGraphicFramePr/>
          <p:nvPr>
            <p:extLst>
              <p:ext uri="{D42A27DB-BD31-4B8C-83A1-F6EECF244321}">
                <p14:modId xmlns:p14="http://schemas.microsoft.com/office/powerpoint/2010/main" val="4239102442"/>
              </p:ext>
            </p:extLst>
          </p:nvPr>
        </p:nvGraphicFramePr>
        <p:xfrm>
          <a:off x="626727" y="5507611"/>
          <a:ext cx="9000000" cy="90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EF8F911-BAA2-4128-88E0-12D87F397293}"/>
                  </a:ext>
                </a:extLst>
              </p:cNvPr>
              <p:cNvGraphicFramePr>
                <a:graphicFrameLocks noChangeAspect="1"/>
              </p:cNvGraphicFramePr>
              <p:nvPr>
                <p:extLst>
                  <p:ext uri="{D42A27DB-BD31-4B8C-83A1-F6EECF244321}">
                    <p14:modId xmlns:p14="http://schemas.microsoft.com/office/powerpoint/2010/main" val="2069733416"/>
                  </p:ext>
                </p:extLst>
              </p:nvPr>
            </p:nvGraphicFramePr>
            <p:xfrm>
              <a:off x="626727" y="330688"/>
              <a:ext cx="8942523" cy="1023213"/>
            </p:xfrm>
            <a:graphic>
              <a:graphicData uri="http://schemas.microsoft.com/office/powerpoint/2016/slidezoom">
                <pslz:sldZm>
                  <pslz:sldZmObj sldId="295" cId="3237956845">
                    <pslz:zmPr id="{178B84F3-8AF1-429E-A623-9AD19A510878}" imageType="cover" transitionDur="1000" showBg="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8942523" cy="1023213"/>
                        </a:xfrm>
                        <a:prstGeom prst="rect">
                          <a:avLst/>
                        </a:prstGeom>
                      </p166:spPr>
                    </pslz:zmPr>
                  </pslz:sldZmObj>
                </pslz:sldZm>
              </a:graphicData>
            </a:graphic>
          </p:graphicFrame>
        </mc:Choice>
        <mc:Fallback xmlns="">
          <p:pic>
            <p:nvPicPr>
              <p:cNvPr id="12" name="Slide Zoom 11">
                <a:hlinkClick r:id="rId14" action="ppaction://hlinksldjump"/>
                <a:extLst>
                  <a:ext uri="{FF2B5EF4-FFF2-40B4-BE49-F238E27FC236}">
                    <a16:creationId xmlns:a16="http://schemas.microsoft.com/office/drawing/2014/main" id="{8EF8F911-BAA2-4128-88E0-12D87F397293}"/>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626727" y="330688"/>
                <a:ext cx="8942523" cy="102321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9C2F0CD-80C6-4729-8DE9-BA00C400F989}"/>
                  </a:ext>
                </a:extLst>
              </p:cNvPr>
              <p:cNvGraphicFramePr>
                <a:graphicFrameLocks noChangeAspect="1"/>
              </p:cNvGraphicFramePr>
              <p:nvPr>
                <p:extLst>
                  <p:ext uri="{D42A27DB-BD31-4B8C-83A1-F6EECF244321}">
                    <p14:modId xmlns:p14="http://schemas.microsoft.com/office/powerpoint/2010/main" val="2255348547"/>
                  </p:ext>
                </p:extLst>
              </p:nvPr>
            </p:nvGraphicFramePr>
            <p:xfrm>
              <a:off x="626727" y="1350389"/>
              <a:ext cx="8942523" cy="1023213"/>
            </p:xfrm>
            <a:graphic>
              <a:graphicData uri="http://schemas.microsoft.com/office/powerpoint/2016/sectionzoom">
                <psez:sectionZm>
                  <psez:sectionZmObj sectionId="{DBE5360A-DF40-40B0-9229-69B965044AAB}">
                    <psez:zmPr id="{E9D215E4-18FD-4C6B-9459-3B7227D71630}"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8942523" cy="1023213"/>
                        </a:xfrm>
                        <a:prstGeom prst="rect">
                          <a:avLst/>
                        </a:prstGeom>
                      </p166:spPr>
                    </psez:zmPr>
                  </psez:sectionZmObj>
                </psez:sectionZm>
              </a:graphicData>
            </a:graphic>
          </p:graphicFrame>
        </mc:Choice>
        <mc:Fallback xmlns="">
          <p:pic>
            <p:nvPicPr>
              <p:cNvPr id="3" name="Section Zoom 2">
                <a:hlinkClick r:id="rId17" action="ppaction://hlinksldjump"/>
                <a:extLst>
                  <a:ext uri="{FF2B5EF4-FFF2-40B4-BE49-F238E27FC236}">
                    <a16:creationId xmlns:a16="http://schemas.microsoft.com/office/drawing/2014/main" id="{99C2F0CD-80C6-4729-8DE9-BA00C400F989}"/>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626727" y="1350389"/>
                <a:ext cx="8942523" cy="102321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BC2B18A6-7538-440B-A7C5-657E21663D34}"/>
                  </a:ext>
                </a:extLst>
              </p:cNvPr>
              <p:cNvGraphicFramePr>
                <a:graphicFrameLocks noChangeAspect="1"/>
              </p:cNvGraphicFramePr>
              <p:nvPr>
                <p:extLst>
                  <p:ext uri="{D42A27DB-BD31-4B8C-83A1-F6EECF244321}">
                    <p14:modId xmlns:p14="http://schemas.microsoft.com/office/powerpoint/2010/main" val="3723515169"/>
                  </p:ext>
                </p:extLst>
              </p:nvPr>
            </p:nvGraphicFramePr>
            <p:xfrm>
              <a:off x="626727" y="2370090"/>
              <a:ext cx="9000000" cy="1030488"/>
            </p:xfrm>
            <a:graphic>
              <a:graphicData uri="http://schemas.microsoft.com/office/powerpoint/2016/sectionzoom">
                <psez:sectionZm>
                  <psez:sectionZmObj sectionId="{5F15DE37-29D2-44B5-859A-CBF080F69A97}">
                    <psez:zmPr id="{A8A480C9-A12B-4B2C-8E5A-06E0F34AF1F3}" imageType="cover" transitionDur="1000" showBg="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9000000" cy="1030488"/>
                        </a:xfrm>
                        <a:prstGeom prst="rect">
                          <a:avLst/>
                        </a:prstGeom>
                      </p166:spPr>
                    </psez:zmPr>
                  </psez:sectionZmObj>
                </psez:sectionZm>
              </a:graphicData>
            </a:graphic>
          </p:graphicFrame>
        </mc:Choice>
        <mc:Fallback xmlns="">
          <p:pic>
            <p:nvPicPr>
              <p:cNvPr id="10" name="Section Zoom 9">
                <a:hlinkClick r:id="rId20" action="ppaction://hlinksldjump"/>
                <a:extLst>
                  <a:ext uri="{FF2B5EF4-FFF2-40B4-BE49-F238E27FC236}">
                    <a16:creationId xmlns:a16="http://schemas.microsoft.com/office/drawing/2014/main" id="{BC2B18A6-7538-440B-A7C5-657E21663D34}"/>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626727" y="2370090"/>
                <a:ext cx="9000000" cy="1030488"/>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F14964EB-C351-4DE2-A8FB-EB49DE840BCC}"/>
                  </a:ext>
                </a:extLst>
              </p:cNvPr>
              <p:cNvGraphicFramePr>
                <a:graphicFrameLocks noChangeAspect="1"/>
              </p:cNvGraphicFramePr>
              <p:nvPr>
                <p:extLst>
                  <p:ext uri="{D42A27DB-BD31-4B8C-83A1-F6EECF244321}">
                    <p14:modId xmlns:p14="http://schemas.microsoft.com/office/powerpoint/2010/main" val="126247497"/>
                  </p:ext>
                </p:extLst>
              </p:nvPr>
            </p:nvGraphicFramePr>
            <p:xfrm>
              <a:off x="626727" y="3397066"/>
              <a:ext cx="9000000" cy="1029791"/>
            </p:xfrm>
            <a:graphic>
              <a:graphicData uri="http://schemas.microsoft.com/office/powerpoint/2016/sectionzoom">
                <psez:sectionZm>
                  <psez:sectionZmObj sectionId="{A4CB10BC-2965-436E-80C3-98EE60B8EAA1}">
                    <psez:zmPr id="{FE707F2F-3E83-4D44-A302-F3CE5A6534B6}" imageType="cover" transitionDur="1000" showBg="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9000000" cy="1029791"/>
                        </a:xfrm>
                        <a:prstGeom prst="rect">
                          <a:avLst/>
                        </a:prstGeom>
                      </p166:spPr>
                    </psez:zmPr>
                  </psez:sectionZmObj>
                </psez:sectionZm>
              </a:graphicData>
            </a:graphic>
          </p:graphicFrame>
        </mc:Choice>
        <mc:Fallback xmlns="">
          <p:pic>
            <p:nvPicPr>
              <p:cNvPr id="14" name="Section Zoom 13">
                <a:hlinkClick r:id="rId23" action="ppaction://hlinksldjump"/>
                <a:extLst>
                  <a:ext uri="{FF2B5EF4-FFF2-40B4-BE49-F238E27FC236}">
                    <a16:creationId xmlns:a16="http://schemas.microsoft.com/office/drawing/2014/main" id="{F14964EB-C351-4DE2-A8FB-EB49DE840BCC}"/>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626727" y="3397066"/>
                <a:ext cx="9000000" cy="1029791"/>
              </a:xfrm>
              <a:prstGeom prst="rect">
                <a:avLst/>
              </a:prstGeom>
            </p:spPr>
          </p:pic>
        </mc:Fallback>
      </mc:AlternateContent>
    </p:spTree>
    <p:extLst>
      <p:ext uri="{BB962C8B-B14F-4D97-AF65-F5344CB8AC3E}">
        <p14:creationId xmlns:p14="http://schemas.microsoft.com/office/powerpoint/2010/main" val="252681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66E0B5-7A02-41E4-8909-330CFE7561F7}"/>
              </a:ext>
            </a:extLst>
          </p:cNvPr>
          <p:cNvSpPr/>
          <p:nvPr/>
        </p:nvSpPr>
        <p:spPr>
          <a:xfrm>
            <a:off x="0" y="0"/>
            <a:ext cx="2497800" cy="584775"/>
          </a:xfrm>
          <a:prstGeom prst="rect">
            <a:avLst/>
          </a:prstGeom>
        </p:spPr>
        <p:txBody>
          <a:bodyPr wrap="none">
            <a:spAutoFit/>
          </a:bodyPr>
          <a:lstStyle/>
          <a:p>
            <a:r>
              <a:rPr lang="en-GB" sz="3200" b="1" dirty="0"/>
              <a:t>Helical Paths</a:t>
            </a:r>
          </a:p>
        </p:txBody>
      </p:sp>
      <p:sp>
        <p:nvSpPr>
          <p:cNvPr id="3" name="Rectangle 2">
            <a:extLst>
              <a:ext uri="{FF2B5EF4-FFF2-40B4-BE49-F238E27FC236}">
                <a16:creationId xmlns:a16="http://schemas.microsoft.com/office/drawing/2014/main" id="{AFB2C8B1-DC73-4561-A7D0-DB876DC804E2}"/>
              </a:ext>
            </a:extLst>
          </p:cNvPr>
          <p:cNvSpPr/>
          <p:nvPr/>
        </p:nvSpPr>
        <p:spPr>
          <a:xfrm>
            <a:off x="0" y="584775"/>
            <a:ext cx="12192000" cy="1384995"/>
          </a:xfrm>
          <a:prstGeom prst="rect">
            <a:avLst/>
          </a:prstGeom>
        </p:spPr>
        <p:txBody>
          <a:bodyPr wrap="square">
            <a:spAutoFit/>
          </a:bodyPr>
          <a:lstStyle/>
          <a:p>
            <a:r>
              <a:rPr lang="en-US" sz="2800" dirty="0"/>
              <a:t>If the velocity of a charged particle has a component parallel to the (uniform) magnetic field, the particle will move in a helical path about the direction of the field vector.</a:t>
            </a:r>
            <a:endParaRPr lang="en-GB" sz="2800" dirty="0"/>
          </a:p>
        </p:txBody>
      </p:sp>
      <p:pic>
        <p:nvPicPr>
          <p:cNvPr id="4" name="Picture 3">
            <a:extLst>
              <a:ext uri="{FF2B5EF4-FFF2-40B4-BE49-F238E27FC236}">
                <a16:creationId xmlns:a16="http://schemas.microsoft.com/office/drawing/2014/main" id="{CCBF7BBB-2C48-4825-B5A7-6A420B44EE50}"/>
              </a:ext>
            </a:extLst>
          </p:cNvPr>
          <p:cNvPicPr>
            <a:picLocks noChangeAspect="1"/>
          </p:cNvPicPr>
          <p:nvPr/>
        </p:nvPicPr>
        <p:blipFill rotWithShape="1">
          <a:blip r:embed="rId3"/>
          <a:srcRect t="-1" r="60527" b="-32920"/>
          <a:stretch/>
        </p:blipFill>
        <p:spPr>
          <a:xfrm>
            <a:off x="4479438" y="1640013"/>
            <a:ext cx="2426210" cy="845167"/>
          </a:xfrm>
          <a:prstGeom prst="rect">
            <a:avLst/>
          </a:prstGeom>
        </p:spPr>
      </p:pic>
      <p:pic>
        <p:nvPicPr>
          <p:cNvPr id="5" name="Picture 4">
            <a:extLst>
              <a:ext uri="{FF2B5EF4-FFF2-40B4-BE49-F238E27FC236}">
                <a16:creationId xmlns:a16="http://schemas.microsoft.com/office/drawing/2014/main" id="{FCE3B44B-7E9E-4CD4-8376-AD20E984AF42}"/>
              </a:ext>
            </a:extLst>
          </p:cNvPr>
          <p:cNvPicPr>
            <a:picLocks noChangeAspect="1"/>
          </p:cNvPicPr>
          <p:nvPr/>
        </p:nvPicPr>
        <p:blipFill rotWithShape="1">
          <a:blip r:embed="rId4"/>
          <a:srcRect t="43676" b="7847"/>
          <a:stretch/>
        </p:blipFill>
        <p:spPr>
          <a:xfrm>
            <a:off x="65577" y="2241479"/>
            <a:ext cx="4501390" cy="2547090"/>
          </a:xfrm>
          <a:prstGeom prst="rect">
            <a:avLst/>
          </a:prstGeom>
        </p:spPr>
      </p:pic>
      <p:grpSp>
        <p:nvGrpSpPr>
          <p:cNvPr id="12" name="Group 11">
            <a:extLst>
              <a:ext uri="{FF2B5EF4-FFF2-40B4-BE49-F238E27FC236}">
                <a16:creationId xmlns:a16="http://schemas.microsoft.com/office/drawing/2014/main" id="{9F8D85B4-4000-4812-A6BE-01B6556139AE}"/>
              </a:ext>
            </a:extLst>
          </p:cNvPr>
          <p:cNvGrpSpPr/>
          <p:nvPr/>
        </p:nvGrpSpPr>
        <p:grpSpPr>
          <a:xfrm>
            <a:off x="8286479" y="1466006"/>
            <a:ext cx="3802482" cy="4278575"/>
            <a:chOff x="8286479" y="1466006"/>
            <a:chExt cx="3802482" cy="4278575"/>
          </a:xfrm>
        </p:grpSpPr>
        <p:pic>
          <p:nvPicPr>
            <p:cNvPr id="6" name="Picture 5">
              <a:extLst>
                <a:ext uri="{FF2B5EF4-FFF2-40B4-BE49-F238E27FC236}">
                  <a16:creationId xmlns:a16="http://schemas.microsoft.com/office/drawing/2014/main" id="{1CAA0647-9DED-43EA-AB21-112BB7A20432}"/>
                </a:ext>
              </a:extLst>
            </p:cNvPr>
            <p:cNvPicPr>
              <a:picLocks noChangeAspect="1"/>
            </p:cNvPicPr>
            <p:nvPr/>
          </p:nvPicPr>
          <p:blipFill rotWithShape="1">
            <a:blip r:embed="rId5"/>
            <a:srcRect l="4260" b="6748"/>
            <a:stretch/>
          </p:blipFill>
          <p:spPr>
            <a:xfrm>
              <a:off x="8286479" y="1466006"/>
              <a:ext cx="3802482" cy="4278575"/>
            </a:xfrm>
            <a:prstGeom prst="rect">
              <a:avLst/>
            </a:prstGeom>
            <a:ln w="38100" cap="sq">
              <a:no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4E0A23-275B-43C7-AF67-F40BA890F9C4}"/>
                    </a:ext>
                  </a:extLst>
                </p:cNvPr>
                <p:cNvSpPr txBox="1"/>
                <p:nvPr/>
              </p:nvSpPr>
              <p:spPr>
                <a:xfrm>
                  <a:off x="9882336" y="1953738"/>
                  <a:ext cx="1757212" cy="575479"/>
                </a:xfrm>
                <a:prstGeom prst="rect">
                  <a:avLst/>
                </a:prstGeom>
                <a:noFill/>
              </p:spPr>
              <p:txBody>
                <a:bodyPr wrap="none" rtlCol="0">
                  <a:spAutoFit/>
                </a:bodyPr>
                <a:lstStyle/>
                <a:p>
                  <a:r>
                    <a:rPr lang="en-GB" sz="2800" dirty="0"/>
                    <a:t>Uniform </a:t>
                  </a:r>
                  <a14:m>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𝐵</m:t>
                          </m:r>
                        </m:e>
                      </m:acc>
                    </m:oMath>
                  </a14:m>
                  <a:endParaRPr lang="en-GB" sz="2800" dirty="0"/>
                </a:p>
              </p:txBody>
            </p:sp>
          </mc:Choice>
          <mc:Fallback xmlns="">
            <p:sp>
              <p:nvSpPr>
                <p:cNvPr id="8" name="TextBox 7">
                  <a:extLst>
                    <a:ext uri="{FF2B5EF4-FFF2-40B4-BE49-F238E27FC236}">
                      <a16:creationId xmlns:a16="http://schemas.microsoft.com/office/drawing/2014/main" id="{144E0A23-275B-43C7-AF67-F40BA890F9C4}"/>
                    </a:ext>
                  </a:extLst>
                </p:cNvPr>
                <p:cNvSpPr txBox="1">
                  <a:spLocks noRot="1" noChangeAspect="1" noMove="1" noResize="1" noEditPoints="1" noAdjustHandles="1" noChangeArrowheads="1" noChangeShapeType="1" noTextEdit="1"/>
                </p:cNvSpPr>
                <p:nvPr/>
              </p:nvSpPr>
              <p:spPr>
                <a:xfrm>
                  <a:off x="9882336" y="1953738"/>
                  <a:ext cx="1757212" cy="575479"/>
                </a:xfrm>
                <a:prstGeom prst="rect">
                  <a:avLst/>
                </a:prstGeom>
                <a:blipFill>
                  <a:blip r:embed="rId6"/>
                  <a:stretch>
                    <a:fillRect l="-6944" t="-1053" b="-28421"/>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FFB1582B-D021-4A64-9A62-26FE5B99E948}"/>
              </a:ext>
            </a:extLst>
          </p:cNvPr>
          <p:cNvPicPr>
            <a:picLocks noChangeAspect="1"/>
          </p:cNvPicPr>
          <p:nvPr/>
        </p:nvPicPr>
        <p:blipFill rotWithShape="1">
          <a:blip r:embed="rId3"/>
          <a:srcRect l="61496" b="9494"/>
          <a:stretch/>
        </p:blipFill>
        <p:spPr>
          <a:xfrm>
            <a:off x="793947" y="4833252"/>
            <a:ext cx="2366645" cy="575479"/>
          </a:xfrm>
          <a:prstGeom prst="rect">
            <a:avLst/>
          </a:prstGeom>
        </p:spPr>
      </p:pic>
      <p:sp>
        <p:nvSpPr>
          <p:cNvPr id="10" name="TextBox 9">
            <a:extLst>
              <a:ext uri="{FF2B5EF4-FFF2-40B4-BE49-F238E27FC236}">
                <a16:creationId xmlns:a16="http://schemas.microsoft.com/office/drawing/2014/main" id="{90D948D4-1A4B-46A3-9FB5-290EA2E8475E}"/>
              </a:ext>
            </a:extLst>
          </p:cNvPr>
          <p:cNvSpPr txBox="1"/>
          <p:nvPr/>
        </p:nvSpPr>
        <p:spPr>
          <a:xfrm rot="1592059">
            <a:off x="893775" y="3179535"/>
            <a:ext cx="2449808" cy="369332"/>
          </a:xfrm>
          <a:prstGeom prst="rect">
            <a:avLst/>
          </a:prstGeom>
          <a:noFill/>
        </p:spPr>
        <p:txBody>
          <a:bodyPr wrap="square" rtlCol="0">
            <a:spAutoFit/>
          </a:bodyPr>
          <a:lstStyle/>
          <a:p>
            <a:r>
              <a:rPr lang="en-GB" dirty="0"/>
              <a:t>The direction of particle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7491A4E-CCF7-4043-BA1A-8323F36BBAF5}"/>
                  </a:ext>
                </a:extLst>
              </p:cNvPr>
              <p:cNvSpPr/>
              <p:nvPr/>
            </p:nvSpPr>
            <p:spPr>
              <a:xfrm>
                <a:off x="4569705" y="2400258"/>
                <a:ext cx="3802482" cy="1972143"/>
              </a:xfrm>
              <a:prstGeom prst="rect">
                <a:avLst/>
              </a:prstGeom>
            </p:spPr>
            <p:txBody>
              <a:bodyPr wrap="square">
                <a:spAutoFit/>
              </a:bodyPr>
              <a:lstStyle/>
              <a:p>
                <a:pPr marL="342900" indent="-342900">
                  <a:buFont typeface="Arial" panose="020B0604020202020204" pitchFamily="34" charset="0"/>
                  <a:buChar char="•"/>
                </a:pPr>
                <a:r>
                  <a:rPr lang="en-US" sz="2400" dirty="0"/>
                  <a:t>The parallel component (</a:t>
                </a:r>
                <a14:m>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𝑣</m:t>
                        </m:r>
                      </m:e>
                      <m:sub>
                        <m:r>
                          <a:rPr lang="en-GB" sz="2400" b="0" i="1" smtClean="0">
                            <a:latin typeface="Cambria Math" panose="02040503050406030204" pitchFamily="18" charset="0"/>
                          </a:rPr>
                          <m:t>||</m:t>
                        </m:r>
                      </m:sub>
                    </m:sSub>
                  </m:oMath>
                </a14:m>
                <a:r>
                  <a:rPr lang="en-US" sz="2400" dirty="0"/>
                  <a:t>) determines the pitch p of the helix—that is, the distance between adjacent turns</a:t>
                </a:r>
                <a:endParaRPr lang="en-GB" sz="2400" dirty="0"/>
              </a:p>
            </p:txBody>
          </p:sp>
        </mc:Choice>
        <mc:Fallback xmlns="">
          <p:sp>
            <p:nvSpPr>
              <p:cNvPr id="15" name="Rectangle 14">
                <a:extLst>
                  <a:ext uri="{FF2B5EF4-FFF2-40B4-BE49-F238E27FC236}">
                    <a16:creationId xmlns:a16="http://schemas.microsoft.com/office/drawing/2014/main" id="{67491A4E-CCF7-4043-BA1A-8323F36BBAF5}"/>
                  </a:ext>
                </a:extLst>
              </p:cNvPr>
              <p:cNvSpPr>
                <a:spLocks noRot="1" noChangeAspect="1" noMove="1" noResize="1" noEditPoints="1" noAdjustHandles="1" noChangeArrowheads="1" noChangeShapeType="1" noTextEdit="1"/>
              </p:cNvSpPr>
              <p:nvPr/>
            </p:nvSpPr>
            <p:spPr>
              <a:xfrm>
                <a:off x="4569705" y="2400258"/>
                <a:ext cx="3802482" cy="1972143"/>
              </a:xfrm>
              <a:prstGeom prst="rect">
                <a:avLst/>
              </a:prstGeom>
              <a:blipFill>
                <a:blip r:embed="rId7"/>
                <a:stretch>
                  <a:fillRect l="-2247" t="-2477" r="-1926" b="-65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2E11849-73B7-45D1-837C-45016DF07C1E}"/>
                  </a:ext>
                </a:extLst>
              </p:cNvPr>
              <p:cNvSpPr/>
              <p:nvPr/>
            </p:nvSpPr>
            <p:spPr>
              <a:xfrm>
                <a:off x="112592" y="5497153"/>
                <a:ext cx="4156350" cy="1200329"/>
              </a:xfrm>
              <a:prstGeom prst="rect">
                <a:avLst/>
              </a:prstGeom>
            </p:spPr>
            <p:txBody>
              <a:bodyPr wrap="square">
                <a:spAutoFit/>
              </a:bodyPr>
              <a:lstStyle/>
              <a:p>
                <a:r>
                  <a:rPr lang="en-US" sz="2400" dirty="0"/>
                  <a:t>The perpendicular component (</a:t>
                </a:r>
                <a14:m>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𝑣</m:t>
                        </m:r>
                      </m:e>
                      <m:sub>
                        <m:r>
                          <a:rPr lang="en-US" sz="2400" i="1" smtClean="0">
                            <a:latin typeface="Cambria Math" panose="02040503050406030204" pitchFamily="18" charset="0"/>
                            <a:ea typeface="Cambria Math" panose="02040503050406030204" pitchFamily="18" charset="0"/>
                          </a:rPr>
                          <m:t>⊥</m:t>
                        </m:r>
                      </m:sub>
                    </m:sSub>
                  </m:oMath>
                </a14:m>
                <a:r>
                  <a:rPr lang="en-US" sz="2400" dirty="0"/>
                  <a:t>) determines the radius (</a:t>
                </a:r>
                <a14:m>
                  <m:oMath xmlns:m="http://schemas.openxmlformats.org/officeDocument/2006/math">
                    <m:r>
                      <a:rPr lang="en-GB" sz="2400" i="1">
                        <a:latin typeface="Cambria Math" panose="02040503050406030204" pitchFamily="18" charset="0"/>
                      </a:rPr>
                      <m:t>𝑟</m:t>
                    </m:r>
                  </m:oMath>
                </a14:m>
                <a:r>
                  <a:rPr lang="en-US" sz="2400" dirty="0"/>
                  <a:t>) of the helix.</a:t>
                </a:r>
                <a:endParaRPr lang="en-GB" sz="2400" dirty="0"/>
              </a:p>
            </p:txBody>
          </p:sp>
        </mc:Choice>
        <mc:Fallback xmlns="">
          <p:sp>
            <p:nvSpPr>
              <p:cNvPr id="16" name="Rectangle 15">
                <a:extLst>
                  <a:ext uri="{FF2B5EF4-FFF2-40B4-BE49-F238E27FC236}">
                    <a16:creationId xmlns:a16="http://schemas.microsoft.com/office/drawing/2014/main" id="{A2E11849-73B7-45D1-837C-45016DF07C1E}"/>
                  </a:ext>
                </a:extLst>
              </p:cNvPr>
              <p:cNvSpPr>
                <a:spLocks noRot="1" noChangeAspect="1" noMove="1" noResize="1" noEditPoints="1" noAdjustHandles="1" noChangeArrowheads="1" noChangeShapeType="1" noTextEdit="1"/>
              </p:cNvSpPr>
              <p:nvPr/>
            </p:nvSpPr>
            <p:spPr>
              <a:xfrm>
                <a:off x="112592" y="5497153"/>
                <a:ext cx="4156350" cy="1200329"/>
              </a:xfrm>
              <a:prstGeom prst="rect">
                <a:avLst/>
              </a:prstGeom>
              <a:blipFill>
                <a:blip r:embed="rId8"/>
                <a:stretch>
                  <a:fillRect l="-2199" t="-4061" b="-10660"/>
                </a:stretch>
              </a:blipFill>
            </p:spPr>
            <p:txBody>
              <a:bodyPr/>
              <a:lstStyle/>
              <a:p>
                <a:r>
                  <a:rPr lang="en-GB">
                    <a:noFill/>
                  </a:rPr>
                  <a:t> </a:t>
                </a:r>
              </a:p>
            </p:txBody>
          </p:sp>
        </mc:Fallback>
      </mc:AlternateContent>
      <p:sp>
        <p:nvSpPr>
          <p:cNvPr id="7" name="Oval 6">
            <a:extLst>
              <a:ext uri="{FF2B5EF4-FFF2-40B4-BE49-F238E27FC236}">
                <a16:creationId xmlns:a16="http://schemas.microsoft.com/office/drawing/2014/main" id="{E7A1D016-435D-4B69-AF4B-9FA7208ED47F}"/>
              </a:ext>
            </a:extLst>
          </p:cNvPr>
          <p:cNvSpPr/>
          <p:nvPr/>
        </p:nvSpPr>
        <p:spPr>
          <a:xfrm>
            <a:off x="1622323" y="4229837"/>
            <a:ext cx="578136" cy="6034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0993804C-4D10-4E46-BB73-C4E6975D9B1A}"/>
              </a:ext>
            </a:extLst>
          </p:cNvPr>
          <p:cNvSpPr/>
          <p:nvPr/>
        </p:nvSpPr>
        <p:spPr>
          <a:xfrm>
            <a:off x="3519390" y="3303585"/>
            <a:ext cx="578136" cy="6034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3B62FA8-8368-40FC-9E3F-7F7FDEB6791E}"/>
              </a:ext>
            </a:extLst>
          </p:cNvPr>
          <p:cNvSpPr/>
          <p:nvPr/>
        </p:nvSpPr>
        <p:spPr>
          <a:xfrm>
            <a:off x="10140525" y="4954497"/>
            <a:ext cx="454234" cy="4542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97717A25-DA38-4E7C-A337-EAE9760F01C6}"/>
              </a:ext>
            </a:extLst>
          </p:cNvPr>
          <p:cNvSpPr/>
          <p:nvPr/>
        </p:nvSpPr>
        <p:spPr>
          <a:xfrm>
            <a:off x="8824969" y="2935378"/>
            <a:ext cx="454234" cy="45423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244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1000"/>
                                        <p:tgtEl>
                                          <p:spTgt spid="4"/>
                                        </p:tgtEl>
                                      </p:cBhvr>
                                    </p:animEffect>
                                    <p:anim calcmode="lin" valueType="num">
                                      <p:cBhvr>
                                        <p:cTn id="55" dur="1000" fill="hold"/>
                                        <p:tgtEl>
                                          <p:spTgt spid="4"/>
                                        </p:tgtEl>
                                        <p:attrNameLst>
                                          <p:attrName>ppt_x</p:attrName>
                                        </p:attrNameLst>
                                      </p:cBhvr>
                                      <p:tavLst>
                                        <p:tav tm="0">
                                          <p:val>
                                            <p:strVal val="#ppt_x"/>
                                          </p:val>
                                        </p:tav>
                                        <p:tav tm="100000">
                                          <p:val>
                                            <p:strVal val="#ppt_x"/>
                                          </p:val>
                                        </p:tav>
                                      </p:tavLst>
                                    </p:anim>
                                    <p:anim calcmode="lin" valueType="num">
                                      <p:cBhvr>
                                        <p:cTn id="5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 presetClass="entr" presetSubtype="0" fill="hold" grpId="1" nodeType="after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par>
                          <p:cTn id="67" fill="hold">
                            <p:stCondLst>
                              <p:cond delay="1000"/>
                            </p:stCondLst>
                            <p:childTnLst>
                              <p:par>
                                <p:cTn id="68" presetID="35" presetClass="emph" presetSubtype="0" repeatCount="indefinite" fill="hold" grpId="0" nodeType="afterEffect">
                                  <p:stCondLst>
                                    <p:cond delay="0"/>
                                  </p:stCondLst>
                                  <p:endCondLst>
                                    <p:cond evt="onNext" delay="0">
                                      <p:tgtEl>
                                        <p:sldTgt/>
                                      </p:tgtEl>
                                    </p:cond>
                                  </p:endCondLst>
                                  <p:childTnLst>
                                    <p:anim calcmode="discrete" valueType="str">
                                      <p:cBhvr>
                                        <p:cTn id="69"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1" presetClass="entr" presetSubtype="0" fill="hold" grpId="1" nodeType="afterEffect">
                                  <p:stCondLst>
                                    <p:cond delay="0"/>
                                  </p:stCondLst>
                                  <p:childTnLst>
                                    <p:set>
                                      <p:cBhvr>
                                        <p:cTn id="79" dur="1" fill="hold">
                                          <p:stCondLst>
                                            <p:cond delay="0"/>
                                          </p:stCondLst>
                                        </p:cTn>
                                        <p:tgtEl>
                                          <p:spTgt spid="18"/>
                                        </p:tgtEl>
                                        <p:attrNameLst>
                                          <p:attrName>style.visibility</p:attrName>
                                        </p:attrNameLst>
                                      </p:cBhvr>
                                      <p:to>
                                        <p:strVal val="visible"/>
                                      </p:to>
                                    </p:set>
                                  </p:childTnLst>
                                </p:cTn>
                              </p:par>
                            </p:childTnLst>
                          </p:cTn>
                        </p:par>
                        <p:par>
                          <p:cTn id="80" fill="hold">
                            <p:stCondLst>
                              <p:cond delay="1000"/>
                            </p:stCondLst>
                            <p:childTnLst>
                              <p:par>
                                <p:cTn id="81" presetID="35" presetClass="emph" presetSubtype="0" repeatCount="indefinite" fill="hold" grpId="0" nodeType="afterEffect">
                                  <p:stCondLst>
                                    <p:cond delay="0"/>
                                  </p:stCondLst>
                                  <p:endCondLst>
                                    <p:cond evt="onNext" delay="0">
                                      <p:tgtEl>
                                        <p:sldTgt/>
                                      </p:tgtEl>
                                    </p:cond>
                                  </p:endCondLst>
                                  <p:childTnLst>
                                    <p:anim calcmode="discrete" valueType="str">
                                      <p:cBhvr>
                                        <p:cTn id="82"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5" grpId="0"/>
      <p:bldP spid="16" grpId="0"/>
      <p:bldP spid="7" grpId="0" animBg="1"/>
      <p:bldP spid="14" grpId="0" animBg="1"/>
      <p:bldP spid="17" grpId="0" animBg="1"/>
      <p:bldP spid="17" grpId="1" animBg="1"/>
      <p:bldP spid="18" grpId="0" animBg="1"/>
      <p:bldP spid="1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35A2B3-55F3-43C8-AB13-6F06983F10E7}"/>
              </a:ext>
            </a:extLst>
          </p:cNvPr>
          <p:cNvPicPr>
            <a:picLocks noChangeAspect="1"/>
          </p:cNvPicPr>
          <p:nvPr/>
        </p:nvPicPr>
        <p:blipFill rotWithShape="1">
          <a:blip r:embed="rId2"/>
          <a:srcRect b="7963"/>
          <a:stretch/>
        </p:blipFill>
        <p:spPr>
          <a:xfrm>
            <a:off x="1823575" y="0"/>
            <a:ext cx="10368425" cy="504984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5084623-4316-4504-BB3E-927F5E123734}"/>
                  </a:ext>
                </a:extLst>
              </p:cNvPr>
              <p:cNvSpPr txBox="1"/>
              <p:nvPr/>
            </p:nvSpPr>
            <p:spPr>
              <a:xfrm>
                <a:off x="0" y="0"/>
                <a:ext cx="2432076" cy="575479"/>
              </a:xfrm>
              <a:prstGeom prst="rect">
                <a:avLst/>
              </a:prstGeom>
              <a:noFill/>
            </p:spPr>
            <p:txBody>
              <a:bodyPr wrap="none" rtlCol="0">
                <a:spAutoFit/>
              </a:bodyPr>
              <a:lstStyle/>
              <a:p>
                <a:r>
                  <a:rPr lang="en-GB" sz="2800" b="1" dirty="0"/>
                  <a:t>Nonuniform </a:t>
                </a:r>
                <a14:m>
                  <m:oMath xmlns:m="http://schemas.openxmlformats.org/officeDocument/2006/math">
                    <m:acc>
                      <m:accPr>
                        <m:chr m:val="⃗"/>
                        <m:ctrlPr>
                          <a:rPr lang="en-GB" sz="2800" b="1" i="1" smtClean="0">
                            <a:latin typeface="Cambria Math" panose="02040503050406030204" pitchFamily="18" charset="0"/>
                          </a:rPr>
                        </m:ctrlPr>
                      </m:accPr>
                      <m:e>
                        <m:r>
                          <a:rPr lang="en-GB" sz="2800" b="1" i="1" smtClean="0">
                            <a:latin typeface="Cambria Math" panose="02040503050406030204" pitchFamily="18" charset="0"/>
                          </a:rPr>
                          <m:t>𝑩</m:t>
                        </m:r>
                      </m:e>
                    </m:acc>
                  </m:oMath>
                </a14:m>
                <a:endParaRPr lang="en-GB" sz="2800" b="1" dirty="0"/>
              </a:p>
            </p:txBody>
          </p:sp>
        </mc:Choice>
        <mc:Fallback xmlns="">
          <p:sp>
            <p:nvSpPr>
              <p:cNvPr id="3" name="TextBox 2">
                <a:extLst>
                  <a:ext uri="{FF2B5EF4-FFF2-40B4-BE49-F238E27FC236}">
                    <a16:creationId xmlns:a16="http://schemas.microsoft.com/office/drawing/2014/main" id="{E5084623-4316-4504-BB3E-927F5E123734}"/>
                  </a:ext>
                </a:extLst>
              </p:cNvPr>
              <p:cNvSpPr txBox="1">
                <a:spLocks noRot="1" noChangeAspect="1" noMove="1" noResize="1" noEditPoints="1" noAdjustHandles="1" noChangeArrowheads="1" noChangeShapeType="1" noTextEdit="1"/>
              </p:cNvSpPr>
              <p:nvPr/>
            </p:nvSpPr>
            <p:spPr>
              <a:xfrm>
                <a:off x="0" y="0"/>
                <a:ext cx="2432076" cy="575479"/>
              </a:xfrm>
              <a:prstGeom prst="rect">
                <a:avLst/>
              </a:prstGeom>
              <a:blipFill>
                <a:blip r:embed="rId3"/>
                <a:stretch>
                  <a:fillRect l="-5013" t="-1064" b="-297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E1F47D-035F-4B04-A2C9-9EA232525974}"/>
                  </a:ext>
                </a:extLst>
              </p:cNvPr>
              <p:cNvSpPr txBox="1"/>
              <p:nvPr/>
            </p:nvSpPr>
            <p:spPr>
              <a:xfrm>
                <a:off x="642693" y="3652376"/>
                <a:ext cx="3073277" cy="954107"/>
              </a:xfrm>
              <a:prstGeom prst="rect">
                <a:avLst/>
              </a:prstGeom>
              <a:noFill/>
            </p:spPr>
            <p:txBody>
              <a:bodyPr wrap="none" rtlCol="0">
                <a:spAutoFit/>
              </a:bodyPr>
              <a:lstStyle/>
              <a:p>
                <a:r>
                  <a:rPr lang="en-GB" sz="2800" dirty="0"/>
                  <a:t>Area with small </a:t>
                </a:r>
                <a14:m>
                  <m:oMath xmlns:m="http://schemas.openxmlformats.org/officeDocument/2006/math">
                    <m:r>
                      <a:rPr lang="en-GB" sz="2800" i="1" dirty="0" smtClean="0">
                        <a:latin typeface="Cambria Math" panose="02040503050406030204" pitchFamily="18" charset="0"/>
                      </a:rPr>
                      <m:t>𝑟</m:t>
                    </m:r>
                  </m:oMath>
                </a14:m>
                <a:endParaRPr lang="en-GB" sz="2800" dirty="0"/>
              </a:p>
              <a:p>
                <a:r>
                  <a:rPr lang="en-GB" sz="2800" dirty="0"/>
                  <a:t>Indicate strong field</a:t>
                </a:r>
              </a:p>
            </p:txBody>
          </p:sp>
        </mc:Choice>
        <mc:Fallback xmlns="">
          <p:sp>
            <p:nvSpPr>
              <p:cNvPr id="4" name="TextBox 3">
                <a:extLst>
                  <a:ext uri="{FF2B5EF4-FFF2-40B4-BE49-F238E27FC236}">
                    <a16:creationId xmlns:a16="http://schemas.microsoft.com/office/drawing/2014/main" id="{40E1F47D-035F-4B04-A2C9-9EA232525974}"/>
                  </a:ext>
                </a:extLst>
              </p:cNvPr>
              <p:cNvSpPr txBox="1">
                <a:spLocks noRot="1" noChangeAspect="1" noMove="1" noResize="1" noEditPoints="1" noAdjustHandles="1" noChangeArrowheads="1" noChangeShapeType="1" noTextEdit="1"/>
              </p:cNvSpPr>
              <p:nvPr/>
            </p:nvSpPr>
            <p:spPr>
              <a:xfrm>
                <a:off x="642693" y="3652376"/>
                <a:ext cx="3073277" cy="954107"/>
              </a:xfrm>
              <a:prstGeom prst="rect">
                <a:avLst/>
              </a:prstGeom>
              <a:blipFill>
                <a:blip r:embed="rId4"/>
                <a:stretch>
                  <a:fillRect l="-3960" t="-6369" r="-2178" b="-1656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FA1803D3-8F8C-4C83-9076-D7A09B57B803}"/>
              </a:ext>
            </a:extLst>
          </p:cNvPr>
          <p:cNvSpPr txBox="1"/>
          <p:nvPr/>
        </p:nvSpPr>
        <p:spPr>
          <a:xfrm>
            <a:off x="9118723" y="3981560"/>
            <a:ext cx="3073277" cy="523220"/>
          </a:xfrm>
          <a:prstGeom prst="rect">
            <a:avLst/>
          </a:prstGeom>
          <a:noFill/>
        </p:spPr>
        <p:txBody>
          <a:bodyPr wrap="none" rtlCol="0">
            <a:spAutoFit/>
          </a:bodyPr>
          <a:lstStyle/>
          <a:p>
            <a:r>
              <a:rPr lang="en-GB" sz="2800" dirty="0"/>
              <a:t>Indicate strong field</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1F82A4-5AE4-40AF-9045-1959C134B0AD}"/>
                  </a:ext>
                </a:extLst>
              </p:cNvPr>
              <p:cNvSpPr txBox="1"/>
              <p:nvPr/>
            </p:nvSpPr>
            <p:spPr>
              <a:xfrm>
                <a:off x="5664903" y="4592902"/>
                <a:ext cx="2932213" cy="954107"/>
              </a:xfrm>
              <a:prstGeom prst="rect">
                <a:avLst/>
              </a:prstGeom>
              <a:noFill/>
            </p:spPr>
            <p:txBody>
              <a:bodyPr wrap="none" rtlCol="0">
                <a:spAutoFit/>
              </a:bodyPr>
              <a:lstStyle/>
              <a:p>
                <a:r>
                  <a:rPr lang="en-GB" sz="2800" dirty="0"/>
                  <a:t>Area with large </a:t>
                </a:r>
                <a14:m>
                  <m:oMath xmlns:m="http://schemas.openxmlformats.org/officeDocument/2006/math">
                    <m:r>
                      <a:rPr lang="en-GB" sz="2800" i="1" dirty="0" smtClean="0">
                        <a:latin typeface="Cambria Math" panose="02040503050406030204" pitchFamily="18" charset="0"/>
                      </a:rPr>
                      <m:t>𝑟</m:t>
                    </m:r>
                  </m:oMath>
                </a14:m>
                <a:endParaRPr lang="en-GB" sz="2800" dirty="0"/>
              </a:p>
              <a:p>
                <a:r>
                  <a:rPr lang="en-GB" sz="2800" dirty="0"/>
                  <a:t>Indicate weak field</a:t>
                </a:r>
              </a:p>
            </p:txBody>
          </p:sp>
        </mc:Choice>
        <mc:Fallback xmlns="">
          <p:sp>
            <p:nvSpPr>
              <p:cNvPr id="6" name="TextBox 5">
                <a:extLst>
                  <a:ext uri="{FF2B5EF4-FFF2-40B4-BE49-F238E27FC236}">
                    <a16:creationId xmlns:a16="http://schemas.microsoft.com/office/drawing/2014/main" id="{7D1F82A4-5AE4-40AF-9045-1959C134B0AD}"/>
                  </a:ext>
                </a:extLst>
              </p:cNvPr>
              <p:cNvSpPr txBox="1">
                <a:spLocks noRot="1" noChangeAspect="1" noMove="1" noResize="1" noEditPoints="1" noAdjustHandles="1" noChangeArrowheads="1" noChangeShapeType="1" noTextEdit="1"/>
              </p:cNvSpPr>
              <p:nvPr/>
            </p:nvSpPr>
            <p:spPr>
              <a:xfrm>
                <a:off x="5664903" y="4592902"/>
                <a:ext cx="2932213" cy="954107"/>
              </a:xfrm>
              <a:prstGeom prst="rect">
                <a:avLst/>
              </a:prstGeom>
              <a:blipFill>
                <a:blip r:embed="rId5"/>
                <a:stretch>
                  <a:fillRect l="-4158" t="-6369" r="-2703" b="-16561"/>
                </a:stretch>
              </a:blipFill>
            </p:spPr>
            <p:txBody>
              <a:bodyPr/>
              <a:lstStyle/>
              <a:p>
                <a:r>
                  <a:rPr lang="en-GB">
                    <a:noFill/>
                  </a:rPr>
                  <a:t> </a:t>
                </a:r>
              </a:p>
            </p:txBody>
          </p:sp>
        </mc:Fallback>
      </mc:AlternateContent>
    </p:spTree>
    <p:extLst>
      <p:ext uri="{BB962C8B-B14F-4D97-AF65-F5344CB8AC3E}">
        <p14:creationId xmlns:p14="http://schemas.microsoft.com/office/powerpoint/2010/main" val="192849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C0585D-CED8-4D97-A3D9-5E7211EA740D}"/>
              </a:ext>
            </a:extLst>
          </p:cNvPr>
          <p:cNvPicPr>
            <a:picLocks noChangeAspect="1"/>
          </p:cNvPicPr>
          <p:nvPr/>
        </p:nvPicPr>
        <p:blipFill>
          <a:blip r:embed="rId2"/>
          <a:stretch>
            <a:fillRect/>
          </a:stretch>
        </p:blipFill>
        <p:spPr>
          <a:xfrm>
            <a:off x="0" y="0"/>
            <a:ext cx="12192000" cy="3145266"/>
          </a:xfrm>
          <a:prstGeom prst="rect">
            <a:avLst/>
          </a:prstGeom>
        </p:spPr>
      </p:pic>
      <p:pic>
        <p:nvPicPr>
          <p:cNvPr id="3" name="Picture 2">
            <a:extLst>
              <a:ext uri="{FF2B5EF4-FFF2-40B4-BE49-F238E27FC236}">
                <a16:creationId xmlns:a16="http://schemas.microsoft.com/office/drawing/2014/main" id="{28988A25-D912-4E46-A8AD-65BF6F354DC0}"/>
              </a:ext>
            </a:extLst>
          </p:cNvPr>
          <p:cNvPicPr>
            <a:picLocks noChangeAspect="1"/>
          </p:cNvPicPr>
          <p:nvPr/>
        </p:nvPicPr>
        <p:blipFill>
          <a:blip r:embed="rId3"/>
          <a:stretch>
            <a:fillRect/>
          </a:stretch>
        </p:blipFill>
        <p:spPr>
          <a:xfrm>
            <a:off x="3112747" y="3145266"/>
            <a:ext cx="4499793" cy="1285655"/>
          </a:xfrm>
          <a:prstGeom prst="rect">
            <a:avLst/>
          </a:prstGeom>
        </p:spPr>
      </p:pic>
      <p:sp>
        <p:nvSpPr>
          <p:cNvPr id="4" name="Rectangle 3">
            <a:extLst>
              <a:ext uri="{FF2B5EF4-FFF2-40B4-BE49-F238E27FC236}">
                <a16:creationId xmlns:a16="http://schemas.microsoft.com/office/drawing/2014/main" id="{8B9522F1-F64F-4379-A481-6132ECDBE325}"/>
              </a:ext>
            </a:extLst>
          </p:cNvPr>
          <p:cNvSpPr/>
          <p:nvPr/>
        </p:nvSpPr>
        <p:spPr>
          <a:xfrm>
            <a:off x="3112747" y="5705656"/>
            <a:ext cx="7052122" cy="830997"/>
          </a:xfrm>
          <a:prstGeom prst="rect">
            <a:avLst/>
          </a:prstGeom>
        </p:spPr>
        <p:txBody>
          <a:bodyPr wrap="square">
            <a:spAutoFit/>
          </a:bodyPr>
          <a:lstStyle/>
          <a:p>
            <a:r>
              <a:rPr lang="en-US" sz="2400" dirty="0"/>
              <a:t>b) Positive particle is counterclockwise direction, </a:t>
            </a:r>
          </a:p>
          <a:p>
            <a:r>
              <a:rPr lang="en-US" sz="2400" dirty="0"/>
              <a:t>     Negative particle is clockwise direction.</a:t>
            </a:r>
            <a:endParaRPr lang="en-GB" sz="2400" dirty="0"/>
          </a:p>
        </p:txBody>
      </p:sp>
      <p:sp>
        <p:nvSpPr>
          <p:cNvPr id="5" name="TextBox 4">
            <a:extLst>
              <a:ext uri="{FF2B5EF4-FFF2-40B4-BE49-F238E27FC236}">
                <a16:creationId xmlns:a16="http://schemas.microsoft.com/office/drawing/2014/main" id="{944F1D10-92DF-4D81-900B-FB2A74F32267}"/>
              </a:ext>
            </a:extLst>
          </p:cNvPr>
          <p:cNvSpPr txBox="1"/>
          <p:nvPr/>
        </p:nvSpPr>
        <p:spPr>
          <a:xfrm>
            <a:off x="3112747" y="4577225"/>
            <a:ext cx="4762842" cy="830997"/>
          </a:xfrm>
          <a:prstGeom prst="rect">
            <a:avLst/>
          </a:prstGeom>
          <a:noFill/>
        </p:spPr>
        <p:txBody>
          <a:bodyPr wrap="none" rtlCol="0">
            <a:spAutoFit/>
          </a:bodyPr>
          <a:lstStyle/>
          <a:p>
            <a:pPr marL="342900" indent="-342900">
              <a:buAutoNum type="alphaLcParenR"/>
            </a:pPr>
            <a:r>
              <a:rPr lang="en-GB" sz="2400" dirty="0"/>
              <a:t>Electron follows the smaller circle</a:t>
            </a:r>
          </a:p>
          <a:p>
            <a:r>
              <a:rPr lang="en-GB" sz="2400" dirty="0"/>
              <a:t>      Proton follows the larger circle</a:t>
            </a:r>
          </a:p>
        </p:txBody>
      </p:sp>
    </p:spTree>
    <p:extLst>
      <p:ext uri="{BB962C8B-B14F-4D97-AF65-F5344CB8AC3E}">
        <p14:creationId xmlns:p14="http://schemas.microsoft.com/office/powerpoint/2010/main" val="54062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B71E48-AEF7-4506-8A2B-347A2565E723}"/>
              </a:ext>
            </a:extLst>
          </p:cNvPr>
          <p:cNvSpPr/>
          <p:nvPr/>
        </p:nvSpPr>
        <p:spPr>
          <a:xfrm>
            <a:off x="0" y="0"/>
            <a:ext cx="3709605" cy="523220"/>
          </a:xfrm>
          <a:prstGeom prst="rect">
            <a:avLst/>
          </a:prstGeom>
        </p:spPr>
        <p:txBody>
          <a:bodyPr wrap="none">
            <a:spAutoFit/>
          </a:bodyPr>
          <a:lstStyle/>
          <a:p>
            <a:r>
              <a:rPr lang="en-GB" sz="2800" b="1" dirty="0"/>
              <a:t>Sample Problem 28.04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98B8885-8131-4598-8C30-447A8FE0838C}"/>
                  </a:ext>
                </a:extLst>
              </p:cNvPr>
              <p:cNvSpPr/>
              <p:nvPr/>
            </p:nvSpPr>
            <p:spPr>
              <a:xfrm>
                <a:off x="0" y="523220"/>
                <a:ext cx="12192000" cy="1245084"/>
              </a:xfrm>
              <a:prstGeom prst="rect">
                <a:avLst/>
              </a:prstGeom>
            </p:spPr>
            <p:txBody>
              <a:bodyPr wrap="square">
                <a:spAutoFit/>
              </a:bodyPr>
              <a:lstStyle/>
              <a:p>
                <a:r>
                  <a:rPr lang="en-US" sz="2400" dirty="0"/>
                  <a:t>An electron with a kinetic energy of 22.5 eV moves into a region of uniform magnetic field of magnitude </a:t>
                </a:r>
                <a14:m>
                  <m:oMath xmlns:m="http://schemas.openxmlformats.org/officeDocument/2006/math">
                    <m:r>
                      <a:rPr lang="en-GB" sz="2400" b="0" i="1" smtClean="0">
                        <a:latin typeface="Cambria Math" panose="02040503050406030204" pitchFamily="18" charset="0"/>
                      </a:rPr>
                      <m:t>4.55</m:t>
                    </m:r>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−4</m:t>
                        </m:r>
                      </m:sup>
                    </m:sSup>
                    <m:r>
                      <a:rPr lang="en-GB" sz="2400" b="0" i="1" smtClean="0">
                        <a:latin typeface="Cambria Math" panose="02040503050406030204" pitchFamily="18" charset="0"/>
                        <a:ea typeface="Cambria Math" panose="02040503050406030204" pitchFamily="18" charset="0"/>
                      </a:rPr>
                      <m:t>𝑇</m:t>
                    </m:r>
                  </m:oMath>
                </a14:m>
                <a:r>
                  <a:rPr lang="en-US" sz="2400" dirty="0"/>
                  <a:t>. The angle between the directions of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𝐵</m:t>
                        </m:r>
                      </m:e>
                    </m:acc>
                  </m:oMath>
                </a14:m>
                <a:r>
                  <a:rPr lang="en-US" sz="2400" dirty="0"/>
                  <a:t> and the electron’s velocity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𝑣</m:t>
                        </m:r>
                      </m:e>
                    </m:acc>
                  </m:oMath>
                </a14:m>
                <a:r>
                  <a:rPr lang="en-US" sz="2400" dirty="0"/>
                  <a:t> is 65.5°. What is the pitch of the helical path taken by the electron?</a:t>
                </a:r>
                <a:endParaRPr lang="en-GB" sz="2400" dirty="0"/>
              </a:p>
            </p:txBody>
          </p:sp>
        </mc:Choice>
        <mc:Fallback xmlns="">
          <p:sp>
            <p:nvSpPr>
              <p:cNvPr id="3" name="Rectangle 2">
                <a:extLst>
                  <a:ext uri="{FF2B5EF4-FFF2-40B4-BE49-F238E27FC236}">
                    <a16:creationId xmlns:a16="http://schemas.microsoft.com/office/drawing/2014/main" id="{F98B8885-8131-4598-8C30-447A8FE0838C}"/>
                  </a:ext>
                </a:extLst>
              </p:cNvPr>
              <p:cNvSpPr>
                <a:spLocks noRot="1" noChangeAspect="1" noMove="1" noResize="1" noEditPoints="1" noAdjustHandles="1" noChangeArrowheads="1" noChangeShapeType="1" noTextEdit="1"/>
              </p:cNvSpPr>
              <p:nvPr/>
            </p:nvSpPr>
            <p:spPr>
              <a:xfrm>
                <a:off x="0" y="523220"/>
                <a:ext cx="12192000" cy="1245084"/>
              </a:xfrm>
              <a:prstGeom prst="rect">
                <a:avLst/>
              </a:prstGeom>
              <a:blipFill>
                <a:blip r:embed="rId3"/>
                <a:stretch>
                  <a:fillRect l="-750" t="-3922" b="-1078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15F6E0A9-1A69-48E5-8F89-CCFB447F3A7B}"/>
              </a:ext>
            </a:extLst>
          </p:cNvPr>
          <p:cNvPicPr>
            <a:picLocks noChangeAspect="1"/>
          </p:cNvPicPr>
          <p:nvPr/>
        </p:nvPicPr>
        <p:blipFill>
          <a:blip r:embed="rId4"/>
          <a:stretch>
            <a:fillRect/>
          </a:stretch>
        </p:blipFill>
        <p:spPr>
          <a:xfrm>
            <a:off x="8747097" y="1341352"/>
            <a:ext cx="3166923" cy="417529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B419FA-D5C2-4B3A-ABED-08FA6937DF8B}"/>
                  </a:ext>
                </a:extLst>
              </p:cNvPr>
              <p:cNvSpPr txBox="1"/>
              <p:nvPr/>
            </p:nvSpPr>
            <p:spPr>
              <a:xfrm>
                <a:off x="10938346" y="4023125"/>
                <a:ext cx="11146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65.5</m:t>
                          </m:r>
                        </m:e>
                        <m:sup>
                          <m:r>
                            <a:rPr lang="en-GB" sz="2400" b="0" i="1" smtClean="0">
                              <a:latin typeface="Cambria Math" panose="02040503050406030204" pitchFamily="18" charset="0"/>
                              <a:ea typeface="Cambria Math" panose="02040503050406030204" pitchFamily="18" charset="0"/>
                            </a:rPr>
                            <m:t>𝑜</m:t>
                          </m:r>
                        </m:sup>
                      </m:sSup>
                    </m:oMath>
                  </m:oMathPara>
                </a14:m>
                <a:endParaRPr lang="en-GB" sz="2400" dirty="0"/>
              </a:p>
            </p:txBody>
          </p:sp>
        </mc:Choice>
        <mc:Fallback xmlns="">
          <p:sp>
            <p:nvSpPr>
              <p:cNvPr id="5" name="TextBox 4">
                <a:extLst>
                  <a:ext uri="{FF2B5EF4-FFF2-40B4-BE49-F238E27FC236}">
                    <a16:creationId xmlns:a16="http://schemas.microsoft.com/office/drawing/2014/main" id="{62B419FA-D5C2-4B3A-ABED-08FA6937DF8B}"/>
                  </a:ext>
                </a:extLst>
              </p:cNvPr>
              <p:cNvSpPr txBox="1">
                <a:spLocks noRot="1" noChangeAspect="1" noMove="1" noResize="1" noEditPoints="1" noAdjustHandles="1" noChangeArrowheads="1" noChangeShapeType="1" noTextEdit="1"/>
              </p:cNvSpPr>
              <p:nvPr/>
            </p:nvSpPr>
            <p:spPr>
              <a:xfrm>
                <a:off x="10938346" y="4023125"/>
                <a:ext cx="1114664" cy="369332"/>
              </a:xfrm>
              <a:prstGeom prst="rect">
                <a:avLst/>
              </a:prstGeom>
              <a:blipFill>
                <a:blip r:embed="rId5"/>
                <a:stretch>
                  <a:fillRect l="-2186" r="-546" b="-8197"/>
                </a:stretch>
              </a:blipFill>
            </p:spPr>
            <p:txBody>
              <a:bodyPr/>
              <a:lstStyle/>
              <a:p>
                <a:r>
                  <a:rPr lang="en-GB">
                    <a:noFill/>
                  </a:rPr>
                  <a:t> </a:t>
                </a:r>
              </a:p>
            </p:txBody>
          </p:sp>
        </mc:Fallback>
      </mc:AlternateContent>
      <p:grpSp>
        <p:nvGrpSpPr>
          <p:cNvPr id="24" name="Group 23">
            <a:extLst>
              <a:ext uri="{FF2B5EF4-FFF2-40B4-BE49-F238E27FC236}">
                <a16:creationId xmlns:a16="http://schemas.microsoft.com/office/drawing/2014/main" id="{0E192CE9-0E34-40F0-8EBC-1F99686781D4}"/>
              </a:ext>
            </a:extLst>
          </p:cNvPr>
          <p:cNvGrpSpPr/>
          <p:nvPr/>
        </p:nvGrpSpPr>
        <p:grpSpPr>
          <a:xfrm>
            <a:off x="7883214" y="3782729"/>
            <a:ext cx="2016369" cy="585012"/>
            <a:chOff x="7883214" y="3782729"/>
            <a:chExt cx="2016369" cy="585012"/>
          </a:xfrm>
        </p:grpSpPr>
        <p:pic>
          <p:nvPicPr>
            <p:cNvPr id="7" name="Picture 6">
              <a:extLst>
                <a:ext uri="{FF2B5EF4-FFF2-40B4-BE49-F238E27FC236}">
                  <a16:creationId xmlns:a16="http://schemas.microsoft.com/office/drawing/2014/main" id="{9B370BB6-DE5E-492F-BA44-E47875E06DFB}"/>
                </a:ext>
              </a:extLst>
            </p:cNvPr>
            <p:cNvPicPr>
              <a:picLocks noChangeAspect="1"/>
            </p:cNvPicPr>
            <p:nvPr/>
          </p:nvPicPr>
          <p:blipFill rotWithShape="1">
            <a:blip r:embed="rId6"/>
            <a:srcRect t="20057" r="60527" b="8796"/>
            <a:stretch/>
          </p:blipFill>
          <p:spPr>
            <a:xfrm>
              <a:off x="7883214" y="4005298"/>
              <a:ext cx="1943825" cy="362443"/>
            </a:xfrm>
            <a:prstGeom prst="rect">
              <a:avLst/>
            </a:prstGeom>
          </p:spPr>
        </p:pic>
        <p:cxnSp>
          <p:nvCxnSpPr>
            <p:cNvPr id="9" name="Straight Arrow Connector 8">
              <a:extLst>
                <a:ext uri="{FF2B5EF4-FFF2-40B4-BE49-F238E27FC236}">
                  <a16:creationId xmlns:a16="http://schemas.microsoft.com/office/drawing/2014/main" id="{30E581D1-746F-48C7-B98F-138C07D488B9}"/>
                </a:ext>
              </a:extLst>
            </p:cNvPr>
            <p:cNvCxnSpPr/>
            <p:nvPr/>
          </p:nvCxnSpPr>
          <p:spPr>
            <a:xfrm flipV="1">
              <a:off x="9899583" y="3782729"/>
              <a:ext cx="0" cy="5850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DACE36E-CCCA-4D0C-885A-DD0C184745CA}"/>
                  </a:ext>
                </a:extLst>
              </p:cNvPr>
              <p:cNvSpPr txBox="1"/>
              <p:nvPr/>
            </p:nvSpPr>
            <p:spPr>
              <a:xfrm>
                <a:off x="277980" y="1915428"/>
                <a:ext cx="41613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𝐷𝑖𝑠𝑡𝑎𝑛𝑐𝑒</m:t>
                      </m:r>
                      <m:r>
                        <a:rPr lang="en-GB" sz="2800" b="0" i="1" smtClean="0">
                          <a:latin typeface="Cambria Math" panose="02040503050406030204" pitchFamily="18" charset="0"/>
                        </a:rPr>
                        <m:t>=</m:t>
                      </m:r>
                      <m:r>
                        <a:rPr lang="en-GB" sz="2800" b="0" i="1" smtClean="0">
                          <a:latin typeface="Cambria Math" panose="02040503050406030204" pitchFamily="18" charset="0"/>
                        </a:rPr>
                        <m:t>𝑠𝑝𝑒𝑒𝑑</m:t>
                      </m:r>
                      <m:r>
                        <a:rPr lang="en-GB" sz="2800" b="0" i="1" smtClean="0">
                          <a:latin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𝑡𝑖𝑚𝑒</m:t>
                      </m:r>
                    </m:oMath>
                  </m:oMathPara>
                </a14:m>
                <a:endParaRPr lang="en-GB" sz="2800" dirty="0"/>
              </a:p>
            </p:txBody>
          </p:sp>
        </mc:Choice>
        <mc:Fallback xmlns="">
          <p:sp>
            <p:nvSpPr>
              <p:cNvPr id="10" name="TextBox 9">
                <a:extLst>
                  <a:ext uri="{FF2B5EF4-FFF2-40B4-BE49-F238E27FC236}">
                    <a16:creationId xmlns:a16="http://schemas.microsoft.com/office/drawing/2014/main" id="{CDACE36E-CCCA-4D0C-885A-DD0C184745CA}"/>
                  </a:ext>
                </a:extLst>
              </p:cNvPr>
              <p:cNvSpPr txBox="1">
                <a:spLocks noRot="1" noChangeAspect="1" noMove="1" noResize="1" noEditPoints="1" noAdjustHandles="1" noChangeArrowheads="1" noChangeShapeType="1" noTextEdit="1"/>
              </p:cNvSpPr>
              <p:nvPr/>
            </p:nvSpPr>
            <p:spPr>
              <a:xfrm>
                <a:off x="277980" y="1915428"/>
                <a:ext cx="4161332"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DE7A40C-41A7-4CC1-A029-B41072481015}"/>
                  </a:ext>
                </a:extLst>
              </p:cNvPr>
              <p:cNvSpPr txBox="1"/>
              <p:nvPr/>
            </p:nvSpPr>
            <p:spPr>
              <a:xfrm>
                <a:off x="5232486" y="1862592"/>
                <a:ext cx="2055113" cy="536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𝑃</m:t>
                      </m:r>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𝑣</m:t>
                          </m:r>
                        </m:e>
                        <m:sub>
                          <m:r>
                            <a:rPr lang="en-GB" sz="3200" b="0" i="1" smtClean="0">
                              <a:latin typeface="Cambria Math" panose="02040503050406030204" pitchFamily="18" charset="0"/>
                            </a:rPr>
                            <m:t>||</m:t>
                          </m:r>
                        </m:sub>
                      </m:sSub>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𝑇</m:t>
                      </m:r>
                    </m:oMath>
                  </m:oMathPara>
                </a14:m>
                <a:endParaRPr lang="en-GB" sz="3200" dirty="0"/>
              </a:p>
            </p:txBody>
          </p:sp>
        </mc:Choice>
        <mc:Fallback xmlns="">
          <p:sp>
            <p:nvSpPr>
              <p:cNvPr id="11" name="TextBox 10">
                <a:extLst>
                  <a:ext uri="{FF2B5EF4-FFF2-40B4-BE49-F238E27FC236}">
                    <a16:creationId xmlns:a16="http://schemas.microsoft.com/office/drawing/2014/main" id="{5DE7A40C-41A7-4CC1-A029-B41072481015}"/>
                  </a:ext>
                </a:extLst>
              </p:cNvPr>
              <p:cNvSpPr txBox="1">
                <a:spLocks noRot="1" noChangeAspect="1" noMove="1" noResize="1" noEditPoints="1" noAdjustHandles="1" noChangeArrowheads="1" noChangeShapeType="1" noTextEdit="1"/>
              </p:cNvSpPr>
              <p:nvPr/>
            </p:nvSpPr>
            <p:spPr>
              <a:xfrm>
                <a:off x="5232486" y="1862592"/>
                <a:ext cx="2055113" cy="53655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EC03EF-C46C-482D-ACDA-50BFDAD74410}"/>
                  </a:ext>
                </a:extLst>
              </p:cNvPr>
              <p:cNvSpPr txBox="1"/>
              <p:nvPr/>
            </p:nvSpPr>
            <p:spPr>
              <a:xfrm>
                <a:off x="2706808" y="2924866"/>
                <a:ext cx="2678105" cy="881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𝑣</m:t>
                      </m:r>
                      <m:r>
                        <a:rPr lang="en-GB" sz="2800" b="0" i="1" smtClean="0">
                          <a:latin typeface="Cambria Math" panose="02040503050406030204" pitchFamily="18" charset="0"/>
                        </a:rPr>
                        <m:t> </m:t>
                      </m:r>
                      <m:r>
                        <a:rPr lang="en-GB" sz="2800" b="0" i="1" smtClean="0">
                          <a:latin typeface="Cambria Math" panose="02040503050406030204" pitchFamily="18" charset="0"/>
                        </a:rPr>
                        <m:t>𝑐𝑜𝑠</m:t>
                      </m:r>
                      <m:r>
                        <a:rPr lang="en-GB" sz="2800" b="0" i="1" smtClean="0">
                          <a:latin typeface="Cambria Math" panose="02040503050406030204" pitchFamily="18" charset="0"/>
                          <a:ea typeface="Cambria Math" panose="02040503050406030204" pitchFamily="18" charset="0"/>
                        </a:rPr>
                        <m:t>∅ </m:t>
                      </m:r>
                      <m:f>
                        <m:fPr>
                          <m:ctrlPr>
                            <a:rPr lang="en-GB" sz="2800" b="0" i="1" smtClean="0">
                              <a:latin typeface="Cambria Math" panose="02040503050406030204" pitchFamily="18" charset="0"/>
                              <a:ea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2</m:t>
                          </m:r>
                          <m:r>
                            <a:rPr lang="en-GB" sz="2800" b="0" i="1" smtClean="0">
                              <a:latin typeface="Cambria Math" panose="02040503050406030204" pitchFamily="18" charset="0"/>
                              <a:ea typeface="Cambria Math" panose="02040503050406030204" pitchFamily="18" charset="0"/>
                            </a:rPr>
                            <m:t>𝜋</m:t>
                          </m:r>
                          <m:r>
                            <a:rPr lang="en-GB" sz="2800" b="0" i="1" smtClean="0">
                              <a:latin typeface="Cambria Math" panose="02040503050406030204" pitchFamily="18" charset="0"/>
                              <a:ea typeface="Cambria Math" panose="02040503050406030204" pitchFamily="18" charset="0"/>
                            </a:rPr>
                            <m:t>𝑚</m:t>
                          </m:r>
                        </m:num>
                        <m:den>
                          <m:d>
                            <m:dPr>
                              <m:begChr m:val="|"/>
                              <m:endChr m:val="|"/>
                              <m:ctrlPr>
                                <a:rPr lang="en-GB" sz="2800" b="0" i="1" smtClean="0">
                                  <a:latin typeface="Cambria Math" panose="02040503050406030204" pitchFamily="18" charset="0"/>
                                  <a:ea typeface="Cambria Math" panose="02040503050406030204" pitchFamily="18" charset="0"/>
                                </a:rPr>
                              </m:ctrlPr>
                            </m:dPr>
                            <m:e>
                              <m:r>
                                <a:rPr lang="en-GB" sz="2800" b="0" i="1" smtClean="0">
                                  <a:latin typeface="Cambria Math" panose="02040503050406030204" pitchFamily="18" charset="0"/>
                                  <a:ea typeface="Cambria Math" panose="02040503050406030204" pitchFamily="18" charset="0"/>
                                </a:rPr>
                                <m:t>𝑞</m:t>
                              </m:r>
                            </m:e>
                          </m:d>
                          <m:r>
                            <a:rPr lang="en-GB" sz="2800" b="0" i="1" smtClean="0">
                              <a:latin typeface="Cambria Math" panose="02040503050406030204" pitchFamily="18" charset="0"/>
                              <a:ea typeface="Cambria Math" panose="02040503050406030204" pitchFamily="18" charset="0"/>
                            </a:rPr>
                            <m:t>𝐵</m:t>
                          </m:r>
                        </m:den>
                      </m:f>
                    </m:oMath>
                  </m:oMathPara>
                </a14:m>
                <a:endParaRPr lang="en-GB" sz="2800" dirty="0"/>
              </a:p>
            </p:txBody>
          </p:sp>
        </mc:Choice>
        <mc:Fallback xmlns="">
          <p:sp>
            <p:nvSpPr>
              <p:cNvPr id="12" name="TextBox 11">
                <a:extLst>
                  <a:ext uri="{FF2B5EF4-FFF2-40B4-BE49-F238E27FC236}">
                    <a16:creationId xmlns:a16="http://schemas.microsoft.com/office/drawing/2014/main" id="{CAEC03EF-C46C-482D-ACDA-50BFDAD74410}"/>
                  </a:ext>
                </a:extLst>
              </p:cNvPr>
              <p:cNvSpPr txBox="1">
                <a:spLocks noRot="1" noChangeAspect="1" noMove="1" noResize="1" noEditPoints="1" noAdjustHandles="1" noChangeArrowheads="1" noChangeShapeType="1" noTextEdit="1"/>
              </p:cNvSpPr>
              <p:nvPr/>
            </p:nvSpPr>
            <p:spPr>
              <a:xfrm>
                <a:off x="2706808" y="2924866"/>
                <a:ext cx="2678105" cy="881973"/>
              </a:xfrm>
              <a:prstGeom prst="rect">
                <a:avLst/>
              </a:prstGeom>
              <a:blipFill>
                <a:blip r:embed="rId9"/>
                <a:stretch>
                  <a:fillRect/>
                </a:stretch>
              </a:blipFill>
            </p:spPr>
            <p:txBody>
              <a:bodyPr/>
              <a:lstStyle/>
              <a:p>
                <a:r>
                  <a:rPr lang="en-GB">
                    <a:noFill/>
                  </a:rPr>
                  <a:t> </a:t>
                </a:r>
              </a:p>
            </p:txBody>
          </p:sp>
        </mc:Fallback>
      </mc:AlternateContent>
      <p:cxnSp>
        <p:nvCxnSpPr>
          <p:cNvPr id="14" name="Straight Arrow Connector 13">
            <a:extLst>
              <a:ext uri="{FF2B5EF4-FFF2-40B4-BE49-F238E27FC236}">
                <a16:creationId xmlns:a16="http://schemas.microsoft.com/office/drawing/2014/main" id="{710C594A-5A9E-476D-96AD-596B4F58D69A}"/>
              </a:ext>
            </a:extLst>
          </p:cNvPr>
          <p:cNvCxnSpPr>
            <a:stCxn id="10" idx="3"/>
            <a:endCxn id="11" idx="1"/>
          </p:cNvCxnSpPr>
          <p:nvPr/>
        </p:nvCxnSpPr>
        <p:spPr>
          <a:xfrm flipV="1">
            <a:off x="4439312" y="2130871"/>
            <a:ext cx="793174"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1F805A2-8237-4F5C-9EC8-459AEA764D29}"/>
                  </a:ext>
                </a:extLst>
              </p:cNvPr>
              <p:cNvSpPr txBox="1"/>
              <p:nvPr/>
            </p:nvSpPr>
            <p:spPr>
              <a:xfrm>
                <a:off x="364224" y="4511686"/>
                <a:ext cx="1767856"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𝐾</m:t>
                      </m:r>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r>
                            <a:rPr lang="en-GB" sz="2800" b="0" i="1" smtClean="0">
                              <a:latin typeface="Cambria Math" panose="02040503050406030204" pitchFamily="18" charset="0"/>
                            </a:rPr>
                            <m:t>2</m:t>
                          </m:r>
                        </m:den>
                      </m:f>
                      <m:r>
                        <a:rPr lang="en-GB" sz="2800" b="0" i="1" smtClean="0">
                          <a:latin typeface="Cambria Math" panose="02040503050406030204" pitchFamily="18" charset="0"/>
                        </a:rPr>
                        <m:t>𝑚</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𝑣</m:t>
                          </m:r>
                        </m:e>
                        <m:sup>
                          <m:r>
                            <a:rPr lang="en-GB" sz="2800" b="0" i="1" smtClean="0">
                              <a:latin typeface="Cambria Math" panose="02040503050406030204" pitchFamily="18" charset="0"/>
                            </a:rPr>
                            <m:t>2</m:t>
                          </m:r>
                        </m:sup>
                      </m:sSup>
                    </m:oMath>
                  </m:oMathPara>
                </a14:m>
                <a:endParaRPr lang="en-GB" sz="2800" dirty="0"/>
              </a:p>
            </p:txBody>
          </p:sp>
        </mc:Choice>
        <mc:Fallback xmlns="">
          <p:sp>
            <p:nvSpPr>
              <p:cNvPr id="16" name="TextBox 15">
                <a:extLst>
                  <a:ext uri="{FF2B5EF4-FFF2-40B4-BE49-F238E27FC236}">
                    <a16:creationId xmlns:a16="http://schemas.microsoft.com/office/drawing/2014/main" id="{81F805A2-8237-4F5C-9EC8-459AEA764D29}"/>
                  </a:ext>
                </a:extLst>
              </p:cNvPr>
              <p:cNvSpPr txBox="1">
                <a:spLocks noRot="1" noChangeAspect="1" noMove="1" noResize="1" noEditPoints="1" noAdjustHandles="1" noChangeArrowheads="1" noChangeShapeType="1" noTextEdit="1"/>
              </p:cNvSpPr>
              <p:nvPr/>
            </p:nvSpPr>
            <p:spPr>
              <a:xfrm>
                <a:off x="364224" y="4511686"/>
                <a:ext cx="1767856" cy="806631"/>
              </a:xfrm>
              <a:prstGeom prst="rect">
                <a:avLst/>
              </a:prstGeom>
              <a:blipFill>
                <a:blip r:embed="rId10"/>
                <a:stretch>
                  <a:fillRect/>
                </a:stretch>
              </a:blipFill>
            </p:spPr>
            <p:txBody>
              <a:bodyPr/>
              <a:lstStyle/>
              <a:p>
                <a:r>
                  <a:rPr lang="en-GB">
                    <a:noFill/>
                  </a:rPr>
                  <a:t> </a:t>
                </a:r>
              </a:p>
            </p:txBody>
          </p:sp>
        </mc:Fallback>
      </mc:AlternateContent>
      <p:grpSp>
        <p:nvGrpSpPr>
          <p:cNvPr id="26" name="Group 25">
            <a:extLst>
              <a:ext uri="{FF2B5EF4-FFF2-40B4-BE49-F238E27FC236}">
                <a16:creationId xmlns:a16="http://schemas.microsoft.com/office/drawing/2014/main" id="{FBAE0776-654D-4BF1-B88F-456CFAE0580E}"/>
              </a:ext>
            </a:extLst>
          </p:cNvPr>
          <p:cNvGrpSpPr/>
          <p:nvPr/>
        </p:nvGrpSpPr>
        <p:grpSpPr>
          <a:xfrm>
            <a:off x="2132080" y="4699557"/>
            <a:ext cx="3920607" cy="430887"/>
            <a:chOff x="2132080" y="4699557"/>
            <a:chExt cx="3920607" cy="430887"/>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2B4AC0-28FB-45E5-AF8E-343E59C00D14}"/>
                    </a:ext>
                  </a:extLst>
                </p:cNvPr>
                <p:cNvSpPr txBox="1"/>
                <p:nvPr/>
              </p:nvSpPr>
              <p:spPr>
                <a:xfrm>
                  <a:off x="2946709" y="4699557"/>
                  <a:ext cx="31059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𝑣</m:t>
                        </m:r>
                        <m:r>
                          <a:rPr lang="en-GB" sz="2800" b="0" i="1" smtClean="0">
                            <a:latin typeface="Cambria Math" panose="02040503050406030204" pitchFamily="18" charset="0"/>
                          </a:rPr>
                          <m:t>=2.81×</m:t>
                        </m:r>
                        <m:sSup>
                          <m:sSupPr>
                            <m:ctrlPr>
                              <a:rPr lang="en-GB" sz="2800" b="0" i="1" smtClean="0">
                                <a:latin typeface="Cambria Math" panose="02040503050406030204" pitchFamily="18" charset="0"/>
                                <a:ea typeface="Cambria Math" panose="02040503050406030204" pitchFamily="18" charset="0"/>
                              </a:rPr>
                            </m:ctrlPr>
                          </m:sSupPr>
                          <m:e>
                            <m:r>
                              <a:rPr lang="en-GB" sz="2800" b="0" i="1" smtClean="0">
                                <a:latin typeface="Cambria Math" panose="02040503050406030204" pitchFamily="18" charset="0"/>
                                <a:ea typeface="Cambria Math" panose="02040503050406030204" pitchFamily="18" charset="0"/>
                              </a:rPr>
                              <m:t>10</m:t>
                            </m:r>
                          </m:e>
                          <m:sup>
                            <m:r>
                              <a:rPr lang="en-GB" sz="2800" b="0" i="1" smtClean="0">
                                <a:latin typeface="Cambria Math" panose="02040503050406030204" pitchFamily="18" charset="0"/>
                                <a:ea typeface="Cambria Math" panose="02040503050406030204" pitchFamily="18" charset="0"/>
                              </a:rPr>
                              <m:t>6</m:t>
                            </m:r>
                          </m:sup>
                        </m:sSup>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𝑚</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𝑠</m:t>
                        </m:r>
                      </m:oMath>
                    </m:oMathPara>
                  </a14:m>
                  <a:endParaRPr lang="en-GB" sz="2800" dirty="0"/>
                </a:p>
              </p:txBody>
            </p:sp>
          </mc:Choice>
          <mc:Fallback xmlns="">
            <p:sp>
              <p:nvSpPr>
                <p:cNvPr id="17" name="TextBox 16">
                  <a:extLst>
                    <a:ext uri="{FF2B5EF4-FFF2-40B4-BE49-F238E27FC236}">
                      <a16:creationId xmlns:a16="http://schemas.microsoft.com/office/drawing/2014/main" id="{862B4AC0-28FB-45E5-AF8E-343E59C00D14}"/>
                    </a:ext>
                  </a:extLst>
                </p:cNvPr>
                <p:cNvSpPr txBox="1">
                  <a:spLocks noRot="1" noChangeAspect="1" noMove="1" noResize="1" noEditPoints="1" noAdjustHandles="1" noChangeArrowheads="1" noChangeShapeType="1" noTextEdit="1"/>
                </p:cNvSpPr>
                <p:nvPr/>
              </p:nvSpPr>
              <p:spPr>
                <a:xfrm>
                  <a:off x="2946709" y="4699557"/>
                  <a:ext cx="3105978" cy="430887"/>
                </a:xfrm>
                <a:prstGeom prst="rect">
                  <a:avLst/>
                </a:prstGeom>
                <a:blipFill>
                  <a:blip r:embed="rId11"/>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6D718B9C-6E70-4683-A835-10D7019D1F46}"/>
                </a:ext>
              </a:extLst>
            </p:cNvPr>
            <p:cNvCxnSpPr>
              <a:stCxn id="16" idx="3"/>
              <a:endCxn id="17" idx="1"/>
            </p:cNvCxnSpPr>
            <p:nvPr/>
          </p:nvCxnSpPr>
          <p:spPr>
            <a:xfrm flipV="1">
              <a:off x="2132080" y="4915001"/>
              <a:ext cx="81462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B0CA69B-2CB6-4515-BE71-9F460407EA89}"/>
                  </a:ext>
                </a:extLst>
              </p:cNvPr>
              <p:cNvSpPr txBox="1"/>
              <p:nvPr/>
            </p:nvSpPr>
            <p:spPr>
              <a:xfrm>
                <a:off x="0" y="5541413"/>
                <a:ext cx="9360383" cy="8143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𝑝</m:t>
                      </m:r>
                      <m:r>
                        <a:rPr lang="en-GB" sz="2400" b="0" i="1" smtClean="0">
                          <a:latin typeface="Cambria Math" panose="02040503050406030204" pitchFamily="18" charset="0"/>
                        </a:rPr>
                        <m:t>=</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2.81</m:t>
                          </m:r>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6</m:t>
                              </m:r>
                            </m:sup>
                          </m:sSup>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𝑚</m:t>
                              </m:r>
                            </m:num>
                            <m:den>
                              <m:r>
                                <a:rPr lang="en-GB" sz="2400" b="0" i="1" smtClean="0">
                                  <a:latin typeface="Cambria Math" panose="02040503050406030204" pitchFamily="18" charset="0"/>
                                  <a:ea typeface="Cambria Math" panose="02040503050406030204" pitchFamily="18" charset="0"/>
                                </a:rPr>
                                <m:t>𝑠</m:t>
                              </m:r>
                            </m:den>
                          </m:f>
                          <m:r>
                            <a:rPr lang="en-GB" sz="2400" b="0" i="1" smtClean="0">
                              <a:latin typeface="Cambria Math" panose="02040503050406030204" pitchFamily="18" charset="0"/>
                              <a:ea typeface="Cambria Math" panose="02040503050406030204" pitchFamily="18" charset="0"/>
                            </a:rPr>
                            <m:t> </m:t>
                          </m:r>
                          <m:func>
                            <m:funcPr>
                              <m:ctrlPr>
                                <a:rPr lang="en-GB" sz="2400" b="0" i="1" smtClean="0">
                                  <a:latin typeface="Cambria Math" panose="02040503050406030204" pitchFamily="18" charset="0"/>
                                  <a:ea typeface="Cambria Math" panose="02040503050406030204" pitchFamily="18" charset="0"/>
                                </a:rPr>
                              </m:ctrlPr>
                            </m:funcPr>
                            <m:fName>
                              <m:r>
                                <m:rPr>
                                  <m:sty m:val="p"/>
                                </m:rPr>
                                <a:rPr lang="en-GB" sz="2400" b="0" i="0" smtClean="0">
                                  <a:latin typeface="Cambria Math" panose="02040503050406030204" pitchFamily="18" charset="0"/>
                                  <a:ea typeface="Cambria Math" panose="02040503050406030204" pitchFamily="18" charset="0"/>
                                </a:rPr>
                                <m:t>cos</m:t>
                              </m:r>
                            </m:fName>
                            <m:e>
                              <m:r>
                                <a:rPr lang="en-GB" sz="2400" b="0" i="1" smtClean="0">
                                  <a:latin typeface="Cambria Math" panose="02040503050406030204" pitchFamily="18" charset="0"/>
                                  <a:ea typeface="Cambria Math" panose="02040503050406030204" pitchFamily="18" charset="0"/>
                                </a:rPr>
                                <m:t>65.5</m:t>
                              </m:r>
                            </m:e>
                          </m:func>
                        </m:e>
                      </m:d>
                      <m:r>
                        <a:rPr lang="en-GB" sz="2400" b="0" i="1" smtClean="0">
                          <a:latin typeface="Cambria Math" panose="02040503050406030204" pitchFamily="18" charset="0"/>
                          <a:ea typeface="Cambria Math" panose="02040503050406030204" pitchFamily="18" charset="0"/>
                        </a:rPr>
                        <m:t> </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2</m:t>
                          </m:r>
                          <m:r>
                            <a:rPr lang="en-GB" sz="2400" b="0" i="1" smtClean="0">
                              <a:latin typeface="Cambria Math" panose="02040503050406030204" pitchFamily="18" charset="0"/>
                              <a:ea typeface="Cambria Math" panose="02040503050406030204" pitchFamily="18" charset="0"/>
                            </a:rPr>
                            <m:t>𝜋</m:t>
                          </m:r>
                          <m:d>
                            <m:dPr>
                              <m:ctrlPr>
                                <a:rPr lang="en-GB" sz="2400" b="0" i="1" smtClean="0">
                                  <a:latin typeface="Cambria Math" panose="02040503050406030204" pitchFamily="18" charset="0"/>
                                  <a:ea typeface="Cambria Math" panose="02040503050406030204" pitchFamily="18" charset="0"/>
                                </a:rPr>
                              </m:ctrlPr>
                            </m:dPr>
                            <m:e>
                              <m:r>
                                <a:rPr lang="en-GB" sz="2400" b="0" i="1" smtClean="0">
                                  <a:latin typeface="Cambria Math" panose="02040503050406030204" pitchFamily="18" charset="0"/>
                                  <a:ea typeface="Cambria Math" panose="02040503050406030204" pitchFamily="18" charset="0"/>
                                </a:rPr>
                                <m:t>9.11×</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−31</m:t>
                                  </m:r>
                                </m:sup>
                              </m:sSup>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𝑘𝑔</m:t>
                              </m:r>
                            </m:e>
                          </m:d>
                        </m:num>
                        <m:den>
                          <m:d>
                            <m:dPr>
                              <m:ctrlPr>
                                <a:rPr lang="en-GB" sz="2400" b="0" i="1" smtClean="0">
                                  <a:latin typeface="Cambria Math" panose="02040503050406030204" pitchFamily="18" charset="0"/>
                                  <a:ea typeface="Cambria Math" panose="02040503050406030204" pitchFamily="18" charset="0"/>
                                </a:rPr>
                              </m:ctrlPr>
                            </m:dPr>
                            <m:e>
                              <m:r>
                                <a:rPr lang="en-GB" sz="2400" b="0" i="1" smtClean="0">
                                  <a:latin typeface="Cambria Math" panose="02040503050406030204" pitchFamily="18" charset="0"/>
                                  <a:ea typeface="Cambria Math" panose="02040503050406030204" pitchFamily="18" charset="0"/>
                                </a:rPr>
                                <m:t>1.6×</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−16</m:t>
                                  </m:r>
                                </m:sup>
                              </m:sSup>
                              <m:r>
                                <a:rPr lang="en-GB" sz="2400" b="0" i="1" smtClean="0">
                                  <a:latin typeface="Cambria Math" panose="02040503050406030204" pitchFamily="18" charset="0"/>
                                  <a:ea typeface="Cambria Math" panose="02040503050406030204" pitchFamily="18" charset="0"/>
                                </a:rPr>
                                <m:t>𝐶</m:t>
                              </m:r>
                            </m:e>
                          </m:d>
                          <m:d>
                            <m:dPr>
                              <m:ctrlPr>
                                <a:rPr lang="en-GB" sz="2400" b="0" i="1" smtClean="0">
                                  <a:latin typeface="Cambria Math" panose="02040503050406030204" pitchFamily="18" charset="0"/>
                                  <a:ea typeface="Cambria Math" panose="02040503050406030204" pitchFamily="18" charset="0"/>
                                </a:rPr>
                              </m:ctrlPr>
                            </m:dPr>
                            <m:e>
                              <m:r>
                                <a:rPr lang="en-GB" sz="2400" b="0" i="1" smtClean="0">
                                  <a:latin typeface="Cambria Math" panose="02040503050406030204" pitchFamily="18" charset="0"/>
                                  <a:ea typeface="Cambria Math" panose="02040503050406030204" pitchFamily="18" charset="0"/>
                                </a:rPr>
                                <m:t>4.55×</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10</m:t>
                                  </m:r>
                                </m:e>
                                <m:sup>
                                  <m:r>
                                    <a:rPr lang="en-GB" sz="2400" b="0" i="1" smtClean="0">
                                      <a:latin typeface="Cambria Math" panose="02040503050406030204" pitchFamily="18" charset="0"/>
                                      <a:ea typeface="Cambria Math" panose="02040503050406030204" pitchFamily="18" charset="0"/>
                                    </a:rPr>
                                    <m:t>−4</m:t>
                                  </m:r>
                                </m:sup>
                              </m:sSup>
                              <m:r>
                                <a:rPr lang="en-GB" sz="2400" b="0" i="1" smtClean="0">
                                  <a:latin typeface="Cambria Math" panose="02040503050406030204" pitchFamily="18" charset="0"/>
                                  <a:ea typeface="Cambria Math" panose="02040503050406030204" pitchFamily="18" charset="0"/>
                                </a:rPr>
                                <m:t>𝑇</m:t>
                              </m:r>
                            </m:e>
                          </m:d>
                        </m:den>
                      </m:f>
                      <m:r>
                        <a:rPr lang="en-GB" sz="2400" b="0" i="1" smtClean="0">
                          <a:latin typeface="Cambria Math" panose="02040503050406030204" pitchFamily="18" charset="0"/>
                          <a:ea typeface="Cambria Math" panose="02040503050406030204" pitchFamily="18" charset="0"/>
                        </a:rPr>
                        <m:t>=9.16</m:t>
                      </m:r>
                      <m:r>
                        <a:rPr lang="en-GB" sz="2400" b="0" i="1" smtClean="0">
                          <a:latin typeface="Cambria Math" panose="02040503050406030204" pitchFamily="18" charset="0"/>
                          <a:ea typeface="Cambria Math" panose="02040503050406030204" pitchFamily="18" charset="0"/>
                        </a:rPr>
                        <m:t>𝑐𝑚</m:t>
                      </m:r>
                    </m:oMath>
                  </m:oMathPara>
                </a14:m>
                <a:endParaRPr lang="en-GB" sz="2400" b="0" dirty="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CB0CA69B-2CB6-4515-BE71-9F460407EA89}"/>
                  </a:ext>
                </a:extLst>
              </p:cNvPr>
              <p:cNvSpPr txBox="1">
                <a:spLocks noRot="1" noChangeAspect="1" noMove="1" noResize="1" noEditPoints="1" noAdjustHandles="1" noChangeArrowheads="1" noChangeShapeType="1" noTextEdit="1"/>
              </p:cNvSpPr>
              <p:nvPr/>
            </p:nvSpPr>
            <p:spPr>
              <a:xfrm>
                <a:off x="0" y="5541413"/>
                <a:ext cx="9360383" cy="814325"/>
              </a:xfrm>
              <a:prstGeom prst="rect">
                <a:avLst/>
              </a:prstGeom>
              <a:blipFill>
                <a:blip r:embed="rId12"/>
                <a:stretch>
                  <a:fillRect/>
                </a:stretch>
              </a:blipFill>
            </p:spPr>
            <p:txBody>
              <a:bodyPr/>
              <a:lstStyle/>
              <a:p>
                <a:r>
                  <a:rPr lang="en-GB">
                    <a:noFill/>
                  </a:rPr>
                  <a:t> </a:t>
                </a:r>
              </a:p>
            </p:txBody>
          </p:sp>
        </mc:Fallback>
      </mc:AlternateContent>
      <p:grpSp>
        <p:nvGrpSpPr>
          <p:cNvPr id="21" name="Group 20">
            <a:extLst>
              <a:ext uri="{FF2B5EF4-FFF2-40B4-BE49-F238E27FC236}">
                <a16:creationId xmlns:a16="http://schemas.microsoft.com/office/drawing/2014/main" id="{3F0B4BE0-0049-4EA8-9335-980BE5ECE968}"/>
              </a:ext>
            </a:extLst>
          </p:cNvPr>
          <p:cNvGrpSpPr/>
          <p:nvPr/>
        </p:nvGrpSpPr>
        <p:grpSpPr>
          <a:xfrm>
            <a:off x="3433425" y="2259778"/>
            <a:ext cx="2630399" cy="1458540"/>
            <a:chOff x="3433425" y="2259778"/>
            <a:chExt cx="2630399" cy="1458540"/>
          </a:xfrm>
        </p:grpSpPr>
        <p:sp>
          <p:nvSpPr>
            <p:cNvPr id="6" name="Oval 5">
              <a:extLst>
                <a:ext uri="{FF2B5EF4-FFF2-40B4-BE49-F238E27FC236}">
                  <a16:creationId xmlns:a16="http://schemas.microsoft.com/office/drawing/2014/main" id="{AC507D8C-E01E-4A73-BA53-8E4F09DC786A}"/>
                </a:ext>
              </a:extLst>
            </p:cNvPr>
            <p:cNvSpPr/>
            <p:nvPr/>
          </p:nvSpPr>
          <p:spPr>
            <a:xfrm>
              <a:off x="3433425" y="3073564"/>
              <a:ext cx="1085481" cy="6447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a:extLst>
                <a:ext uri="{FF2B5EF4-FFF2-40B4-BE49-F238E27FC236}">
                  <a16:creationId xmlns:a16="http://schemas.microsoft.com/office/drawing/2014/main" id="{E6EBE9EF-606E-4B0E-A27B-FB62DD0EFBED}"/>
                </a:ext>
              </a:extLst>
            </p:cNvPr>
            <p:cNvCxnSpPr>
              <a:cxnSpLocks/>
              <a:endCxn id="6" idx="0"/>
            </p:cNvCxnSpPr>
            <p:nvPr/>
          </p:nvCxnSpPr>
          <p:spPr>
            <a:xfrm flipH="1">
              <a:off x="3976166" y="2259778"/>
              <a:ext cx="2087658" cy="813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6130164-F0A4-46C3-AFD0-F5467E823DEA}"/>
              </a:ext>
            </a:extLst>
          </p:cNvPr>
          <p:cNvGrpSpPr/>
          <p:nvPr/>
        </p:nvGrpSpPr>
        <p:grpSpPr>
          <a:xfrm>
            <a:off x="4479447" y="2313004"/>
            <a:ext cx="2480436" cy="1710121"/>
            <a:chOff x="4479447" y="2313004"/>
            <a:chExt cx="2480436" cy="1710121"/>
          </a:xfrm>
        </p:grpSpPr>
        <p:sp>
          <p:nvSpPr>
            <p:cNvPr id="8" name="Oval 7">
              <a:extLst>
                <a:ext uri="{FF2B5EF4-FFF2-40B4-BE49-F238E27FC236}">
                  <a16:creationId xmlns:a16="http://schemas.microsoft.com/office/drawing/2014/main" id="{993336DC-A69E-474E-8116-17F88A7F10F7}"/>
                </a:ext>
              </a:extLst>
            </p:cNvPr>
            <p:cNvSpPr/>
            <p:nvPr/>
          </p:nvSpPr>
          <p:spPr>
            <a:xfrm>
              <a:off x="4479447" y="2768757"/>
              <a:ext cx="1044456" cy="125436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Arrow Connector 19">
              <a:extLst>
                <a:ext uri="{FF2B5EF4-FFF2-40B4-BE49-F238E27FC236}">
                  <a16:creationId xmlns:a16="http://schemas.microsoft.com/office/drawing/2014/main" id="{8B4B0911-33FB-4ECC-90E5-1C99BED07C25}"/>
                </a:ext>
              </a:extLst>
            </p:cNvPr>
            <p:cNvCxnSpPr>
              <a:cxnSpLocks/>
            </p:cNvCxnSpPr>
            <p:nvPr/>
          </p:nvCxnSpPr>
          <p:spPr>
            <a:xfrm flipH="1">
              <a:off x="5427407" y="2313004"/>
              <a:ext cx="1532476" cy="7890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703E2730-FCD3-4B7D-BF0B-A4C65D43BC40}"/>
              </a:ext>
            </a:extLst>
          </p:cNvPr>
          <p:cNvSpPr/>
          <p:nvPr/>
        </p:nvSpPr>
        <p:spPr>
          <a:xfrm>
            <a:off x="8677951" y="2346315"/>
            <a:ext cx="548640" cy="7556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842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0"/>
                            </p:stCondLst>
                            <p:childTnLst>
                              <p:par>
                                <p:cTn id="27" presetID="35" presetClass="emph" presetSubtype="0" repeatCount="indefinite" fill="hold" grpId="0" nodeType="afterEffect">
                                  <p:stCondLst>
                                    <p:cond delay="200"/>
                                  </p:stCondLst>
                                  <p:endCondLst>
                                    <p:cond evt="onNext" delay="0">
                                      <p:tgtEl>
                                        <p:sldTgt/>
                                      </p:tgtEl>
                                    </p:cond>
                                  </p:endCondLst>
                                  <p:childTnLst>
                                    <p:anim calcmode="discrete" valueType="str">
                                      <p:cBhvr>
                                        <p:cTn id="28"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rgbClr val="CC3300"/>
                                      </p:to>
                                    </p:animClr>
                                  </p:sub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entr" presetSubtype="0"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par>
                          <p:cTn id="64" fill="hold">
                            <p:stCondLst>
                              <p:cond delay="2000"/>
                            </p:stCondLst>
                            <p:childTnLst>
                              <p:par>
                                <p:cTn id="65" presetID="42"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1000"/>
                                        <p:tgtEl>
                                          <p:spTgt spid="16"/>
                                        </p:tgtEl>
                                      </p:cBhvr>
                                    </p:animEffect>
                                    <p:anim calcmode="lin" valueType="num">
                                      <p:cBhvr>
                                        <p:cTn id="75" dur="1000" fill="hold"/>
                                        <p:tgtEl>
                                          <p:spTgt spid="16"/>
                                        </p:tgtEl>
                                        <p:attrNameLst>
                                          <p:attrName>ppt_x</p:attrName>
                                        </p:attrNameLst>
                                      </p:cBhvr>
                                      <p:tavLst>
                                        <p:tav tm="0">
                                          <p:val>
                                            <p:strVal val="#ppt_x"/>
                                          </p:val>
                                        </p:tav>
                                        <p:tav tm="100000">
                                          <p:val>
                                            <p:strVal val="#ppt_x"/>
                                          </p:val>
                                        </p:tav>
                                      </p:tavLst>
                                    </p:anim>
                                    <p:anim calcmode="lin" valueType="num">
                                      <p:cBhvr>
                                        <p:cTn id="76" dur="1000" fill="hold"/>
                                        <p:tgtEl>
                                          <p:spTgt spid="16"/>
                                        </p:tgtEl>
                                        <p:attrNameLst>
                                          <p:attrName>ppt_y</p:attrName>
                                        </p:attrNameLst>
                                      </p:cBhvr>
                                      <p:tavLst>
                                        <p:tav tm="0">
                                          <p:val>
                                            <p:strVal val="#ppt_y+.1"/>
                                          </p:val>
                                        </p:tav>
                                        <p:tav tm="100000">
                                          <p:val>
                                            <p:strVal val="#ppt_y"/>
                                          </p:val>
                                        </p:tav>
                                      </p:tavLst>
                                    </p:anim>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p:bldP spid="12" grpId="0"/>
      <p:bldP spid="16" grpId="0"/>
      <p:bldP spid="22" grpId="0"/>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643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F3BC36E-D801-4EFF-AF9C-D1725F0DF575}"/>
              </a:ext>
            </a:extLst>
          </p:cNvPr>
          <p:cNvGrpSpPr/>
          <p:nvPr/>
        </p:nvGrpSpPr>
        <p:grpSpPr>
          <a:xfrm>
            <a:off x="1944548" y="1789670"/>
            <a:ext cx="7714525" cy="3278660"/>
            <a:chOff x="1944548" y="1789670"/>
            <a:chExt cx="7714525" cy="3278660"/>
          </a:xfrm>
        </p:grpSpPr>
        <p:pic>
          <p:nvPicPr>
            <p:cNvPr id="2" name="Picture 1">
              <a:extLst>
                <a:ext uri="{FF2B5EF4-FFF2-40B4-BE49-F238E27FC236}">
                  <a16:creationId xmlns:a16="http://schemas.microsoft.com/office/drawing/2014/main" id="{91D5F801-148A-435E-9063-D9EE41720E4A}"/>
                </a:ext>
              </a:extLst>
            </p:cNvPr>
            <p:cNvPicPr>
              <a:picLocks noChangeAspect="1"/>
            </p:cNvPicPr>
            <p:nvPr/>
          </p:nvPicPr>
          <p:blipFill rotWithShape="1">
            <a:blip r:embed="rId2"/>
            <a:srcRect l="36409" t="20956" r="316"/>
            <a:stretch/>
          </p:blipFill>
          <p:spPr>
            <a:xfrm>
              <a:off x="1944548" y="1789670"/>
              <a:ext cx="7714525" cy="3278660"/>
            </a:xfrm>
            <a:prstGeom prst="rect">
              <a:avLst/>
            </a:prstGeom>
          </p:spPr>
        </p:pic>
        <p:sp>
          <p:nvSpPr>
            <p:cNvPr id="4" name="Oval 3">
              <a:extLst>
                <a:ext uri="{FF2B5EF4-FFF2-40B4-BE49-F238E27FC236}">
                  <a16:creationId xmlns:a16="http://schemas.microsoft.com/office/drawing/2014/main" id="{4763A80D-FB97-4340-B07D-B38C2990491F}"/>
                </a:ext>
              </a:extLst>
            </p:cNvPr>
            <p:cNvSpPr/>
            <p:nvPr/>
          </p:nvSpPr>
          <p:spPr>
            <a:xfrm>
              <a:off x="2967990" y="3180080"/>
              <a:ext cx="261620" cy="2616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t>
              </a:r>
            </a:p>
          </p:txBody>
        </p:sp>
        <p:sp>
          <p:nvSpPr>
            <p:cNvPr id="6" name="Oval 5">
              <a:extLst>
                <a:ext uri="{FF2B5EF4-FFF2-40B4-BE49-F238E27FC236}">
                  <a16:creationId xmlns:a16="http://schemas.microsoft.com/office/drawing/2014/main" id="{3AE625C1-3EEF-446B-82A2-FA9AF7746959}"/>
                </a:ext>
              </a:extLst>
            </p:cNvPr>
            <p:cNvSpPr/>
            <p:nvPr/>
          </p:nvSpPr>
          <p:spPr>
            <a:xfrm>
              <a:off x="5545270" y="3182620"/>
              <a:ext cx="261620" cy="2616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t>
              </a:r>
            </a:p>
          </p:txBody>
        </p:sp>
        <p:sp>
          <p:nvSpPr>
            <p:cNvPr id="7" name="Oval 6">
              <a:extLst>
                <a:ext uri="{FF2B5EF4-FFF2-40B4-BE49-F238E27FC236}">
                  <a16:creationId xmlns:a16="http://schemas.microsoft.com/office/drawing/2014/main" id="{514DD087-98FF-4FFC-8818-1A3A4EED250C}"/>
                </a:ext>
              </a:extLst>
            </p:cNvPr>
            <p:cNvSpPr/>
            <p:nvPr/>
          </p:nvSpPr>
          <p:spPr>
            <a:xfrm>
              <a:off x="8113210" y="3180080"/>
              <a:ext cx="261620" cy="2616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tx1"/>
                  </a:solidFill>
                </a:rPr>
                <a:t>+</a:t>
              </a:r>
            </a:p>
          </p:txBody>
        </p:sp>
      </p:grpSp>
    </p:spTree>
    <p:extLst>
      <p:ext uri="{BB962C8B-B14F-4D97-AF65-F5344CB8AC3E}">
        <p14:creationId xmlns:p14="http://schemas.microsoft.com/office/powerpoint/2010/main" val="117765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B917A8-7F85-4E17-8E77-49CC3F5DAC59}"/>
              </a:ext>
            </a:extLst>
          </p:cNvPr>
          <p:cNvPicPr>
            <a:picLocks noChangeAspect="1"/>
          </p:cNvPicPr>
          <p:nvPr/>
        </p:nvPicPr>
        <p:blipFill rotWithShape="1">
          <a:blip r:embed="rId2"/>
          <a:srcRect l="55828" t="2399"/>
          <a:stretch/>
        </p:blipFill>
        <p:spPr>
          <a:xfrm>
            <a:off x="996950" y="411489"/>
            <a:ext cx="1915789" cy="5716261"/>
          </a:xfrm>
          <a:prstGeom prst="rect">
            <a:avLst/>
          </a:prstGeom>
        </p:spPr>
      </p:pic>
      <p:grpSp>
        <p:nvGrpSpPr>
          <p:cNvPr id="35" name="Group 34">
            <a:extLst>
              <a:ext uri="{FF2B5EF4-FFF2-40B4-BE49-F238E27FC236}">
                <a16:creationId xmlns:a16="http://schemas.microsoft.com/office/drawing/2014/main" id="{98D77511-55E7-4F28-AA40-7061D53EC93B}"/>
              </a:ext>
            </a:extLst>
          </p:cNvPr>
          <p:cNvGrpSpPr/>
          <p:nvPr/>
        </p:nvGrpSpPr>
        <p:grpSpPr>
          <a:xfrm>
            <a:off x="4891088" y="1314450"/>
            <a:ext cx="1775618" cy="3721100"/>
            <a:chOff x="4891088" y="1314450"/>
            <a:chExt cx="1775618" cy="3721100"/>
          </a:xfrm>
        </p:grpSpPr>
        <p:sp>
          <p:nvSpPr>
            <p:cNvPr id="3" name="Rectangle 2">
              <a:extLst>
                <a:ext uri="{FF2B5EF4-FFF2-40B4-BE49-F238E27FC236}">
                  <a16:creationId xmlns:a16="http://schemas.microsoft.com/office/drawing/2014/main" id="{2A71E151-29E1-4967-AF61-1E6A5A817758}"/>
                </a:ext>
              </a:extLst>
            </p:cNvPr>
            <p:cNvSpPr/>
            <p:nvPr/>
          </p:nvSpPr>
          <p:spPr>
            <a:xfrm>
              <a:off x="5226050" y="1314450"/>
              <a:ext cx="1117600" cy="37211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993E1640-2D10-4479-975F-146E059E4C5E}"/>
                </a:ext>
              </a:extLst>
            </p:cNvPr>
            <p:cNvSpPr/>
            <p:nvPr/>
          </p:nvSpPr>
          <p:spPr>
            <a:xfrm>
              <a:off x="4902994" y="1504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9F6725AD-2D80-46E2-96A3-AC093C9B5677}"/>
                </a:ext>
              </a:extLst>
            </p:cNvPr>
            <p:cNvSpPr/>
            <p:nvPr/>
          </p:nvSpPr>
          <p:spPr>
            <a:xfrm>
              <a:off x="5661819" y="1504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A0D12C81-65CB-45BC-A4A3-22D76AD1EDCB}"/>
                </a:ext>
              </a:extLst>
            </p:cNvPr>
            <p:cNvSpPr/>
            <p:nvPr/>
          </p:nvSpPr>
          <p:spPr>
            <a:xfrm>
              <a:off x="6444456" y="1504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B80530A1-16FD-4062-8B54-0436B25D4240}"/>
                </a:ext>
              </a:extLst>
            </p:cNvPr>
            <p:cNvSpPr/>
            <p:nvPr/>
          </p:nvSpPr>
          <p:spPr>
            <a:xfrm>
              <a:off x="4891088" y="1885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1E621057-3A8B-41EB-8F6E-974C792615F3}"/>
                </a:ext>
              </a:extLst>
            </p:cNvPr>
            <p:cNvSpPr/>
            <p:nvPr/>
          </p:nvSpPr>
          <p:spPr>
            <a:xfrm>
              <a:off x="5649913" y="1885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835CE14-E5C7-4B90-943F-6AA229D98A3F}"/>
                </a:ext>
              </a:extLst>
            </p:cNvPr>
            <p:cNvSpPr/>
            <p:nvPr/>
          </p:nvSpPr>
          <p:spPr>
            <a:xfrm>
              <a:off x="6432550" y="18859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38FD599-5D2D-4933-8D36-126678760665}"/>
                </a:ext>
              </a:extLst>
            </p:cNvPr>
            <p:cNvSpPr/>
            <p:nvPr/>
          </p:nvSpPr>
          <p:spPr>
            <a:xfrm>
              <a:off x="4902994" y="2254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EE87BFC-2BDC-46BC-8CB0-B03AF854EE53}"/>
                </a:ext>
              </a:extLst>
            </p:cNvPr>
            <p:cNvSpPr/>
            <p:nvPr/>
          </p:nvSpPr>
          <p:spPr>
            <a:xfrm>
              <a:off x="5661819" y="2254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DA73B51-CAC5-4FE2-BF44-C56C7AF8C41D}"/>
                </a:ext>
              </a:extLst>
            </p:cNvPr>
            <p:cNvSpPr/>
            <p:nvPr/>
          </p:nvSpPr>
          <p:spPr>
            <a:xfrm>
              <a:off x="6444456" y="2254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5C47DDED-79DF-481C-8520-E84A3E901CEB}"/>
                </a:ext>
              </a:extLst>
            </p:cNvPr>
            <p:cNvSpPr/>
            <p:nvPr/>
          </p:nvSpPr>
          <p:spPr>
            <a:xfrm>
              <a:off x="4891088" y="2635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28864581-8D23-47AF-A23F-0BFAB898B4F2}"/>
                </a:ext>
              </a:extLst>
            </p:cNvPr>
            <p:cNvSpPr/>
            <p:nvPr/>
          </p:nvSpPr>
          <p:spPr>
            <a:xfrm>
              <a:off x="5649913" y="2635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663032A-5047-4DA7-8BC6-24D82DC51742}"/>
                </a:ext>
              </a:extLst>
            </p:cNvPr>
            <p:cNvSpPr/>
            <p:nvPr/>
          </p:nvSpPr>
          <p:spPr>
            <a:xfrm>
              <a:off x="6432550" y="2635250"/>
              <a:ext cx="222250" cy="222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4F8E721-DE80-4905-ACED-B48F04FEABB5}"/>
                </a:ext>
              </a:extLst>
            </p:cNvPr>
            <p:cNvSpPr/>
            <p:nvPr/>
          </p:nvSpPr>
          <p:spPr>
            <a:xfrm>
              <a:off x="5599113" y="3676651"/>
              <a:ext cx="323850" cy="3238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2" name="Straight Arrow Connector 31">
              <a:extLst>
                <a:ext uri="{FF2B5EF4-FFF2-40B4-BE49-F238E27FC236}">
                  <a16:creationId xmlns:a16="http://schemas.microsoft.com/office/drawing/2014/main" id="{8B17A4FE-733B-4B3A-BFBE-50413CEE3769}"/>
                </a:ext>
              </a:extLst>
            </p:cNvPr>
            <p:cNvCxnSpPr>
              <a:stCxn id="30" idx="4"/>
            </p:cNvCxnSpPr>
            <p:nvPr/>
          </p:nvCxnSpPr>
          <p:spPr>
            <a:xfrm>
              <a:off x="5761038" y="4000501"/>
              <a:ext cx="0" cy="622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0FA7F51-A3FD-49DE-A69B-47FEA96C9E6F}"/>
                </a:ext>
              </a:extLst>
            </p:cNvPr>
            <p:cNvSpPr txBox="1"/>
            <p:nvPr/>
          </p:nvSpPr>
          <p:spPr>
            <a:xfrm>
              <a:off x="5566113" y="3343275"/>
              <a:ext cx="389850" cy="830997"/>
            </a:xfrm>
            <a:prstGeom prst="rect">
              <a:avLst/>
            </a:prstGeom>
            <a:noFill/>
          </p:spPr>
          <p:txBody>
            <a:bodyPr wrap="none" rtlCol="0">
              <a:spAutoFit/>
            </a:bodyPr>
            <a:lstStyle/>
            <a:p>
              <a:r>
                <a:rPr lang="en-GB" sz="4800" dirty="0">
                  <a:solidFill>
                    <a:schemeClr val="bg1"/>
                  </a:solidFill>
                </a:rPr>
                <a:t>-</a:t>
              </a:r>
              <a:endParaRPr lang="en-GB" dirty="0">
                <a:solidFill>
                  <a:schemeClr val="bg1"/>
                </a:solidFill>
              </a:endParaRPr>
            </a:p>
          </p:txBody>
        </p:sp>
      </p:grpSp>
      <p:pic>
        <p:nvPicPr>
          <p:cNvPr id="36" name="Picture 35">
            <a:extLst>
              <a:ext uri="{FF2B5EF4-FFF2-40B4-BE49-F238E27FC236}">
                <a16:creationId xmlns:a16="http://schemas.microsoft.com/office/drawing/2014/main" id="{5FE7DAB5-4CCB-44EA-BF6D-2B4817D27FC8}"/>
              </a:ext>
            </a:extLst>
          </p:cNvPr>
          <p:cNvPicPr>
            <a:picLocks noChangeAspect="1"/>
          </p:cNvPicPr>
          <p:nvPr/>
        </p:nvPicPr>
        <p:blipFill>
          <a:blip r:embed="rId3"/>
          <a:stretch>
            <a:fillRect/>
          </a:stretch>
        </p:blipFill>
        <p:spPr>
          <a:xfrm>
            <a:off x="8041705" y="1129721"/>
            <a:ext cx="1780186" cy="3718882"/>
          </a:xfrm>
          <a:prstGeom prst="rect">
            <a:avLst/>
          </a:prstGeom>
        </p:spPr>
      </p:pic>
    </p:spTree>
    <p:extLst>
      <p:ext uri="{BB962C8B-B14F-4D97-AF65-F5344CB8AC3E}">
        <p14:creationId xmlns:p14="http://schemas.microsoft.com/office/powerpoint/2010/main" val="339657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0DA2E-2148-482D-9B7F-800BB625BEBF}"/>
              </a:ext>
            </a:extLst>
          </p:cNvPr>
          <p:cNvPicPr>
            <a:picLocks noChangeAspect="1"/>
          </p:cNvPicPr>
          <p:nvPr/>
        </p:nvPicPr>
        <p:blipFill>
          <a:blip r:embed="rId2"/>
          <a:stretch>
            <a:fillRect/>
          </a:stretch>
        </p:blipFill>
        <p:spPr>
          <a:xfrm>
            <a:off x="0" y="1565385"/>
            <a:ext cx="12192000" cy="37272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DE7B409-CD2C-406D-BCBF-2331B9588230}"/>
                  </a:ext>
                </a:extLst>
              </p:cNvPr>
              <p:cNvSpPr txBox="1"/>
              <p:nvPr/>
            </p:nvSpPr>
            <p:spPr>
              <a:xfrm>
                <a:off x="2529068" y="2071868"/>
                <a:ext cx="369223"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𝐵</m:t>
                      </m:r>
                    </m:oMath>
                  </m:oMathPara>
                </a14:m>
                <a:endParaRPr lang="en-GB" sz="2000" dirty="0"/>
              </a:p>
            </p:txBody>
          </p:sp>
        </mc:Choice>
        <mc:Fallback xmlns="">
          <p:sp>
            <p:nvSpPr>
              <p:cNvPr id="4" name="TextBox 3">
                <a:extLst>
                  <a:ext uri="{FF2B5EF4-FFF2-40B4-BE49-F238E27FC236}">
                    <a16:creationId xmlns:a16="http://schemas.microsoft.com/office/drawing/2014/main" id="{CDE7B409-CD2C-406D-BCBF-2331B9588230}"/>
                  </a:ext>
                </a:extLst>
              </p:cNvPr>
              <p:cNvSpPr txBox="1">
                <a:spLocks noRot="1" noChangeAspect="1" noMove="1" noResize="1" noEditPoints="1" noAdjustHandles="1" noChangeArrowheads="1" noChangeShapeType="1" noTextEdit="1"/>
              </p:cNvSpPr>
              <p:nvPr/>
            </p:nvSpPr>
            <p:spPr>
              <a:xfrm>
                <a:off x="2529068" y="2071868"/>
                <a:ext cx="369223"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744E83-7133-4980-9368-808D574B52B5}"/>
                  </a:ext>
                </a:extLst>
              </p:cNvPr>
              <p:cNvSpPr txBox="1"/>
              <p:nvPr/>
            </p:nvSpPr>
            <p:spPr>
              <a:xfrm>
                <a:off x="309623" y="2734519"/>
                <a:ext cx="337464"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𝑣</m:t>
                      </m:r>
                    </m:oMath>
                  </m:oMathPara>
                </a14:m>
                <a:endParaRPr lang="en-GB" sz="3200" dirty="0"/>
              </a:p>
            </p:txBody>
          </p:sp>
        </mc:Choice>
        <mc:Fallback xmlns="">
          <p:sp>
            <p:nvSpPr>
              <p:cNvPr id="5" name="TextBox 4">
                <a:extLst>
                  <a:ext uri="{FF2B5EF4-FFF2-40B4-BE49-F238E27FC236}">
                    <a16:creationId xmlns:a16="http://schemas.microsoft.com/office/drawing/2014/main" id="{7C744E83-7133-4980-9368-808D574B52B5}"/>
                  </a:ext>
                </a:extLst>
              </p:cNvPr>
              <p:cNvSpPr txBox="1">
                <a:spLocks noRot="1" noChangeAspect="1" noMove="1" noResize="1" noEditPoints="1" noAdjustHandles="1" noChangeArrowheads="1" noChangeShapeType="1" noTextEdit="1"/>
              </p:cNvSpPr>
              <p:nvPr/>
            </p:nvSpPr>
            <p:spPr>
              <a:xfrm>
                <a:off x="309623" y="2734519"/>
                <a:ext cx="337464"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9126ED-B700-4AB2-9F5E-E7E64B553C8B}"/>
                  </a:ext>
                </a:extLst>
              </p:cNvPr>
              <p:cNvSpPr txBox="1"/>
              <p:nvPr/>
            </p:nvSpPr>
            <p:spPr>
              <a:xfrm>
                <a:off x="8762035" y="2899458"/>
                <a:ext cx="369223" cy="461665"/>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𝐵</m:t>
                      </m:r>
                    </m:oMath>
                  </m:oMathPara>
                </a14:m>
                <a:endParaRPr lang="en-GB" sz="2400" dirty="0"/>
              </a:p>
            </p:txBody>
          </p:sp>
        </mc:Choice>
        <mc:Fallback xmlns="">
          <p:sp>
            <p:nvSpPr>
              <p:cNvPr id="6" name="TextBox 5">
                <a:extLst>
                  <a:ext uri="{FF2B5EF4-FFF2-40B4-BE49-F238E27FC236}">
                    <a16:creationId xmlns:a16="http://schemas.microsoft.com/office/drawing/2014/main" id="{AC9126ED-B700-4AB2-9F5E-E7E64B553C8B}"/>
                  </a:ext>
                </a:extLst>
              </p:cNvPr>
              <p:cNvSpPr txBox="1">
                <a:spLocks noRot="1" noChangeAspect="1" noMove="1" noResize="1" noEditPoints="1" noAdjustHandles="1" noChangeArrowheads="1" noChangeShapeType="1" noTextEdit="1"/>
              </p:cNvSpPr>
              <p:nvPr/>
            </p:nvSpPr>
            <p:spPr>
              <a:xfrm>
                <a:off x="8762035" y="2899458"/>
                <a:ext cx="369223" cy="461665"/>
              </a:xfrm>
              <a:prstGeom prst="rect">
                <a:avLst/>
              </a:prstGeom>
              <a:blipFill>
                <a:blip r:embed="rId5"/>
                <a:stretch>
                  <a:fillRect l="-3279" r="-81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324008-EAAE-4CD3-8EF2-9F8695A58326}"/>
                  </a:ext>
                </a:extLst>
              </p:cNvPr>
              <p:cNvSpPr txBox="1"/>
              <p:nvPr/>
            </p:nvSpPr>
            <p:spPr>
              <a:xfrm>
                <a:off x="11021993" y="2017672"/>
                <a:ext cx="337464"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𝑣</m:t>
                      </m:r>
                    </m:oMath>
                  </m:oMathPara>
                </a14:m>
                <a:endParaRPr lang="en-GB" sz="3200" dirty="0"/>
              </a:p>
            </p:txBody>
          </p:sp>
        </mc:Choice>
        <mc:Fallback xmlns="">
          <p:sp>
            <p:nvSpPr>
              <p:cNvPr id="7" name="TextBox 6">
                <a:extLst>
                  <a:ext uri="{FF2B5EF4-FFF2-40B4-BE49-F238E27FC236}">
                    <a16:creationId xmlns:a16="http://schemas.microsoft.com/office/drawing/2014/main" id="{14324008-EAAE-4CD3-8EF2-9F8695A58326}"/>
                  </a:ext>
                </a:extLst>
              </p:cNvPr>
              <p:cNvSpPr txBox="1">
                <a:spLocks noRot="1" noChangeAspect="1" noMove="1" noResize="1" noEditPoints="1" noAdjustHandles="1" noChangeArrowheads="1" noChangeShapeType="1" noTextEdit="1"/>
              </p:cNvSpPr>
              <p:nvPr/>
            </p:nvSpPr>
            <p:spPr>
              <a:xfrm>
                <a:off x="11021993" y="2017672"/>
                <a:ext cx="337464" cy="492443"/>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461867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B7BB090-685A-4C90-BF97-EFFB6C811DF5}"/>
              </a:ext>
            </a:extLst>
          </p:cNvPr>
          <p:cNvCxnSpPr>
            <a:cxnSpLocks/>
          </p:cNvCxnSpPr>
          <p:nvPr/>
        </p:nvCxnSpPr>
        <p:spPr>
          <a:xfrm flipH="1">
            <a:off x="3412018" y="1311511"/>
            <a:ext cx="36576" cy="501613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3B145C-7EB7-444C-BA6F-B492F7B334D9}"/>
              </a:ext>
            </a:extLst>
          </p:cNvPr>
          <p:cNvCxnSpPr>
            <a:cxnSpLocks/>
          </p:cNvCxnSpPr>
          <p:nvPr/>
        </p:nvCxnSpPr>
        <p:spPr>
          <a:xfrm>
            <a:off x="3448594" y="3844275"/>
            <a:ext cx="1034579" cy="1758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D94CD72-982C-47F6-AD89-4EB34AA8C6AA}"/>
              </a:ext>
            </a:extLst>
          </p:cNvPr>
          <p:cNvCxnSpPr>
            <a:cxnSpLocks/>
          </p:cNvCxnSpPr>
          <p:nvPr/>
        </p:nvCxnSpPr>
        <p:spPr>
          <a:xfrm flipH="1">
            <a:off x="3448594" y="4619523"/>
            <a:ext cx="103457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551CC24-A632-430C-9FA0-2602F1B04C60}"/>
              </a:ext>
            </a:extLst>
          </p:cNvPr>
          <p:cNvCxnSpPr>
            <a:cxnSpLocks/>
          </p:cNvCxnSpPr>
          <p:nvPr/>
        </p:nvCxnSpPr>
        <p:spPr>
          <a:xfrm flipH="1">
            <a:off x="3448594" y="5437906"/>
            <a:ext cx="103457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24155C-E9F0-4C7E-B3EC-6D8A9A3DA4E4}"/>
              </a:ext>
            </a:extLst>
          </p:cNvPr>
          <p:cNvCxnSpPr>
            <a:cxnSpLocks/>
          </p:cNvCxnSpPr>
          <p:nvPr/>
        </p:nvCxnSpPr>
        <p:spPr>
          <a:xfrm flipH="1" flipV="1">
            <a:off x="3448594" y="6226345"/>
            <a:ext cx="1034579"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F7AEE9A-36AE-4F6C-86E4-B08C2E804FCB}"/>
              </a:ext>
            </a:extLst>
          </p:cNvPr>
          <p:cNvSpPr/>
          <p:nvPr/>
        </p:nvSpPr>
        <p:spPr>
          <a:xfrm>
            <a:off x="4126742" y="1376567"/>
            <a:ext cx="7760457" cy="1815882"/>
          </a:xfrm>
          <a:prstGeom prst="rect">
            <a:avLst/>
          </a:prstGeom>
        </p:spPr>
        <p:txBody>
          <a:bodyPr wrap="square">
            <a:spAutoFit/>
          </a:bodyPr>
          <a:lstStyle/>
          <a:p>
            <a:r>
              <a:rPr lang="en-US" sz="2800" dirty="0"/>
              <a:t>We have learnt how an electric field can produce an electric force on a charged object. Here, we will learn how a magnetic field can produce a magnetic force on a  (moving) charged .</a:t>
            </a:r>
            <a:endParaRPr lang="en-GB" sz="2800" dirty="0"/>
          </a:p>
        </p:txBody>
      </p:sp>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2BBC9546-D928-472C-80EC-68D4162992CE}"/>
                  </a:ext>
                </a:extLst>
              </p:cNvPr>
              <p:cNvGraphicFramePr>
                <a:graphicFrameLocks noChangeAspect="1"/>
              </p:cNvGraphicFramePr>
              <p:nvPr>
                <p:extLst>
                  <p:ext uri="{D42A27DB-BD31-4B8C-83A1-F6EECF244321}">
                    <p14:modId xmlns:p14="http://schemas.microsoft.com/office/powerpoint/2010/main" val="575904240"/>
                  </p:ext>
                </p:extLst>
              </p:nvPr>
            </p:nvGraphicFramePr>
            <p:xfrm>
              <a:off x="4350801" y="3490054"/>
              <a:ext cx="5702375" cy="772780"/>
            </p:xfrm>
            <a:graphic>
              <a:graphicData uri="http://schemas.microsoft.com/office/powerpoint/2016/slidezoom">
                <pslz:sldZm>
                  <pslz:sldZmObj sldId="296" cId="932393516">
                    <pslz:zmPr id="{B8DBDF04-DF43-4AEE-9721-929DE3056E6A}"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5702375" cy="772780"/>
                        </a:xfrm>
                        <a:prstGeom prst="rect">
                          <a:avLst/>
                        </a:prstGeom>
                      </p166:spPr>
                    </pslz:zmPr>
                  </pslz:sldZmObj>
                </pslz:sldZm>
              </a:graphicData>
            </a:graphic>
          </p:graphicFrame>
        </mc:Choice>
        <mc:Fallback xmlns="">
          <p:pic>
            <p:nvPicPr>
              <p:cNvPr id="26" name="Slide Zoom 25">
                <a:hlinkClick r:id="rId4" action="ppaction://hlinksldjump"/>
                <a:extLst>
                  <a:ext uri="{FF2B5EF4-FFF2-40B4-BE49-F238E27FC236}">
                    <a16:creationId xmlns:a16="http://schemas.microsoft.com/office/drawing/2014/main" id="{2BBC9546-D928-472C-80EC-68D4162992CE}"/>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350801" y="3490054"/>
                <a:ext cx="5702375" cy="772780"/>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34" name="Section Zoom 33">
                <a:extLst>
                  <a:ext uri="{FF2B5EF4-FFF2-40B4-BE49-F238E27FC236}">
                    <a16:creationId xmlns:a16="http://schemas.microsoft.com/office/drawing/2014/main" id="{876F03E6-24D8-47F6-A448-ECCD11BA04D2}"/>
                  </a:ext>
                </a:extLst>
              </p:cNvPr>
              <p:cNvGraphicFramePr>
                <a:graphicFrameLocks noChangeAspect="1"/>
              </p:cNvGraphicFramePr>
              <p:nvPr>
                <p:extLst>
                  <p:ext uri="{D42A27DB-BD31-4B8C-83A1-F6EECF244321}">
                    <p14:modId xmlns:p14="http://schemas.microsoft.com/office/powerpoint/2010/main" val="4262292162"/>
                  </p:ext>
                </p:extLst>
              </p:nvPr>
            </p:nvGraphicFramePr>
            <p:xfrm>
              <a:off x="4350801" y="4308326"/>
              <a:ext cx="2767427" cy="621349"/>
            </p:xfrm>
            <a:graphic>
              <a:graphicData uri="http://schemas.microsoft.com/office/powerpoint/2016/sectionzoom">
                <psez:sectionZm>
                  <psez:sectionZmObj sectionId="{411B6FE5-CF86-4ADF-BA65-7B166AC04D3C}">
                    <psez:zmPr id="{B5889D64-2148-4351-9DA0-2821A82F0AD8}"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767427" cy="621349"/>
                        </a:xfrm>
                        <a:prstGeom prst="rect">
                          <a:avLst/>
                        </a:prstGeom>
                      </p166:spPr>
                    </psez:zmPr>
                  </psez:sectionZmObj>
                </psez:sectionZm>
              </a:graphicData>
            </a:graphic>
          </p:graphicFrame>
        </mc:Choice>
        <mc:Fallback>
          <p:pic>
            <p:nvPicPr>
              <p:cNvPr id="34" name="Section Zoom 33">
                <a:hlinkClick r:id="rId7" action="ppaction://hlinksldjump"/>
                <a:extLst>
                  <a:ext uri="{FF2B5EF4-FFF2-40B4-BE49-F238E27FC236}">
                    <a16:creationId xmlns:a16="http://schemas.microsoft.com/office/drawing/2014/main" id="{876F03E6-24D8-47F6-A448-ECCD11BA04D2}"/>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4350801" y="4308326"/>
                <a:ext cx="2767427" cy="621349"/>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6" name="Section Zoom 35">
                <a:extLst>
                  <a:ext uri="{FF2B5EF4-FFF2-40B4-BE49-F238E27FC236}">
                    <a16:creationId xmlns:a16="http://schemas.microsoft.com/office/drawing/2014/main" id="{530D3961-7877-4EC1-A383-6C08CCFAC501}"/>
                  </a:ext>
                </a:extLst>
              </p:cNvPr>
              <p:cNvGraphicFramePr>
                <a:graphicFrameLocks noChangeAspect="1"/>
              </p:cNvGraphicFramePr>
              <p:nvPr>
                <p:extLst>
                  <p:ext uri="{D42A27DB-BD31-4B8C-83A1-F6EECF244321}">
                    <p14:modId xmlns:p14="http://schemas.microsoft.com/office/powerpoint/2010/main" val="1635296324"/>
                  </p:ext>
                </p:extLst>
              </p:nvPr>
            </p:nvGraphicFramePr>
            <p:xfrm>
              <a:off x="4350801" y="5141351"/>
              <a:ext cx="5629424" cy="680163"/>
            </p:xfrm>
            <a:graphic>
              <a:graphicData uri="http://schemas.microsoft.com/office/powerpoint/2016/sectionzoom">
                <psez:sectionZm>
                  <psez:sectionZmObj sectionId="{3A6371BD-679E-4B2A-9DD4-B4424EDE47E4}">
                    <psez:zmPr id="{463ED4A0-4582-4FFA-BADC-7074DC6C4F5D}" imageType="cover" transitionDur="1000" showBg="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5629424" cy="680163"/>
                        </a:xfrm>
                        <a:prstGeom prst="rect">
                          <a:avLst/>
                        </a:prstGeom>
                      </p166:spPr>
                    </psez:zmPr>
                  </psez:sectionZmObj>
                </psez:sectionZm>
              </a:graphicData>
            </a:graphic>
          </p:graphicFrame>
        </mc:Choice>
        <mc:Fallback xmlns="">
          <p:pic>
            <p:nvPicPr>
              <p:cNvPr id="36" name="Section Zoom 35">
                <a:hlinkClick r:id="rId18" action="ppaction://hlinksldjump"/>
                <a:extLst>
                  <a:ext uri="{FF2B5EF4-FFF2-40B4-BE49-F238E27FC236}">
                    <a16:creationId xmlns:a16="http://schemas.microsoft.com/office/drawing/2014/main" id="{530D3961-7877-4EC1-A383-6C08CCFAC501}"/>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350801" y="5141351"/>
                <a:ext cx="5629424" cy="680163"/>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8" name="Section Zoom 37">
                <a:extLst>
                  <a:ext uri="{FF2B5EF4-FFF2-40B4-BE49-F238E27FC236}">
                    <a16:creationId xmlns:a16="http://schemas.microsoft.com/office/drawing/2014/main" id="{CFA3E576-8001-4CEF-8673-6B43D9F6800A}"/>
                  </a:ext>
                </a:extLst>
              </p:cNvPr>
              <p:cNvGraphicFramePr>
                <a:graphicFrameLocks noChangeAspect="1"/>
              </p:cNvGraphicFramePr>
              <p:nvPr>
                <p:extLst>
                  <p:ext uri="{D42A27DB-BD31-4B8C-83A1-F6EECF244321}">
                    <p14:modId xmlns:p14="http://schemas.microsoft.com/office/powerpoint/2010/main" val="4205867533"/>
                  </p:ext>
                </p:extLst>
              </p:nvPr>
            </p:nvGraphicFramePr>
            <p:xfrm>
              <a:off x="4350801" y="5867006"/>
              <a:ext cx="3048000" cy="778566"/>
            </p:xfrm>
            <a:graphic>
              <a:graphicData uri="http://schemas.microsoft.com/office/powerpoint/2016/sectionzoom">
                <psez:sectionZm>
                  <psez:sectionZmObj sectionId="{4E4DE0AA-4CAE-49D9-A551-240CF6515446}">
                    <psez:zmPr id="{17E1CA6C-B36C-4F49-9113-FF81F958F7E3}" imageType="cover" transitionDur="1000" showBg="0">
                      <p166:blipFill xmlns:p166="http://schemas.microsoft.com/office/powerpoint/2016/6/main">
                        <a:blip r:embed="rId20">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778566"/>
                        </a:xfrm>
                        <a:prstGeom prst="rect">
                          <a:avLst/>
                        </a:prstGeom>
                      </p166:spPr>
                    </psez:zmPr>
                  </psez:sectionZmObj>
                </psez:sectionZm>
              </a:graphicData>
            </a:graphic>
          </p:graphicFrame>
        </mc:Choice>
        <mc:Fallback xmlns="">
          <p:pic>
            <p:nvPicPr>
              <p:cNvPr id="38" name="Section Zoom 37">
                <a:hlinkClick r:id="rId21" action="ppaction://hlinksldjump"/>
                <a:extLst>
                  <a:ext uri="{FF2B5EF4-FFF2-40B4-BE49-F238E27FC236}">
                    <a16:creationId xmlns:a16="http://schemas.microsoft.com/office/drawing/2014/main" id="{CFA3E576-8001-4CEF-8673-6B43D9F6800A}"/>
                  </a:ext>
                </a:extLst>
              </p:cNvPr>
              <p:cNvPicPr>
                <a:picLocks noGrp="1" noRot="1" noChangeAspect="1" noMove="1" noResize="1" noEditPoints="1" noAdjustHandles="1" noChangeArrowheads="1" noChangeShapeType="1"/>
              </p:cNvPicPr>
              <p:nvPr/>
            </p:nvPicPr>
            <p:blipFill>
              <a:blip r:embed="rId22">
                <a:extLst>
                  <a:ext uri="{28A0092B-C50C-407E-A947-70E740481C1C}">
                    <a14:useLocalDpi xmlns:a14="http://schemas.microsoft.com/office/drawing/2010/main" val="0"/>
                  </a:ext>
                </a:extLst>
              </a:blip>
              <a:stretch>
                <a:fillRect/>
              </a:stretch>
            </p:blipFill>
            <p:spPr>
              <a:xfrm>
                <a:off x="4350801" y="5867006"/>
                <a:ext cx="3048000" cy="778566"/>
              </a:xfrm>
              <a:prstGeom prst="rect">
                <a:avLst/>
              </a:prstGeom>
            </p:spPr>
          </p:pic>
        </mc:Fallback>
      </mc:AlternateContent>
      <p:sp>
        <p:nvSpPr>
          <p:cNvPr id="5" name="Rectangle 4">
            <a:extLst>
              <a:ext uri="{FF2B5EF4-FFF2-40B4-BE49-F238E27FC236}">
                <a16:creationId xmlns:a16="http://schemas.microsoft.com/office/drawing/2014/main" id="{B6DE4734-1555-4073-9541-2220DF260521}"/>
              </a:ext>
            </a:extLst>
          </p:cNvPr>
          <p:cNvSpPr/>
          <p:nvPr/>
        </p:nvSpPr>
        <p:spPr>
          <a:xfrm>
            <a:off x="454587" y="517289"/>
            <a:ext cx="2920855" cy="1651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D76000D3-E14B-4D79-8C43-AB0D05C9EDB3}"/>
                  </a:ext>
                </a:extLst>
              </p:cNvPr>
              <p:cNvGraphicFramePr>
                <a:graphicFrameLocks noChangeAspect="1"/>
              </p:cNvGraphicFramePr>
              <p:nvPr>
                <p:extLst>
                  <p:ext uri="{D42A27DB-BD31-4B8C-83A1-F6EECF244321}">
                    <p14:modId xmlns:p14="http://schemas.microsoft.com/office/powerpoint/2010/main" val="2940902685"/>
                  </p:ext>
                </p:extLst>
              </p:nvPr>
            </p:nvGraphicFramePr>
            <p:xfrm>
              <a:off x="-312598" y="443481"/>
              <a:ext cx="8631774" cy="987655"/>
            </p:xfrm>
            <a:graphic>
              <a:graphicData uri="http://schemas.microsoft.com/office/powerpoint/2016/slidezoom">
                <pslz:sldZm>
                  <pslz:sldZmObj sldId="294" cId="252681188">
                    <pslz:zmPr id="{FDA5FD7D-5A5A-4618-9D10-2BF37D808CDD}" returnToParent="0" imageType="cover" transitionDur="1000" showBg="0">
                      <p166:blipFill xmlns:p166="http://schemas.microsoft.com/office/powerpoint/2016/6/main">
                        <a:blip r:embed="rId23">
                          <a:extLst>
                            <a:ext uri="{28A0092B-C50C-407E-A947-70E740481C1C}">
                              <a14:useLocalDpi xmlns:a14="http://schemas.microsoft.com/office/drawing/2010/main" val="0"/>
                            </a:ext>
                          </a:extLst>
                        </a:blip>
                        <a:stretch>
                          <a:fillRect/>
                        </a:stretch>
                      </p166:blipFill>
                      <p166:spPr xmlns:p166="http://schemas.microsoft.com/office/powerpoint/2016/6/main">
                        <a:xfrm>
                          <a:off x="0" y="0"/>
                          <a:ext cx="8631774" cy="987655"/>
                        </a:xfrm>
                        <a:prstGeom prst="rect">
                          <a:avLst/>
                        </a:prstGeom>
                      </p166:spPr>
                    </pslz:zmPr>
                  </pslz:sldZmObj>
                </pslz:sldZm>
              </a:graphicData>
            </a:graphic>
          </p:graphicFrame>
        </mc:Choice>
        <mc:Fallback xmlns="">
          <p:pic>
            <p:nvPicPr>
              <p:cNvPr id="7" name="Slide Zoom 6">
                <a:hlinkClick r:id="rId24" action="ppaction://hlinksldjump"/>
                <a:extLst>
                  <a:ext uri="{FF2B5EF4-FFF2-40B4-BE49-F238E27FC236}">
                    <a16:creationId xmlns:a16="http://schemas.microsoft.com/office/drawing/2014/main" id="{D76000D3-E14B-4D79-8C43-AB0D05C9EDB3}"/>
                  </a:ext>
                </a:extLst>
              </p:cNvPr>
              <p:cNvPicPr>
                <a:picLocks noGrp="1" noRot="1" noChangeAspect="1" noMove="1" noResize="1" noEditPoints="1" noAdjustHandles="1" noChangeArrowheads="1" noChangeShapeType="1"/>
              </p:cNvPicPr>
              <p:nvPr/>
            </p:nvPicPr>
            <p:blipFill>
              <a:blip r:embed="rId25">
                <a:extLst>
                  <a:ext uri="{28A0092B-C50C-407E-A947-70E740481C1C}">
                    <a14:useLocalDpi xmlns:a14="http://schemas.microsoft.com/office/drawing/2010/main" val="0"/>
                  </a:ext>
                </a:extLst>
              </a:blip>
              <a:stretch>
                <a:fillRect/>
              </a:stretch>
            </p:blipFill>
            <p:spPr>
              <a:xfrm>
                <a:off x="-312598" y="443481"/>
                <a:ext cx="8631774" cy="987655"/>
              </a:xfrm>
              <a:prstGeom prst="rect">
                <a:avLst/>
              </a:prstGeom>
            </p:spPr>
          </p:pic>
        </mc:Fallback>
      </mc:AlternateContent>
    </p:spTree>
    <p:extLst>
      <p:ext uri="{BB962C8B-B14F-4D97-AF65-F5344CB8AC3E}">
        <p14:creationId xmlns:p14="http://schemas.microsoft.com/office/powerpoint/2010/main" val="3237956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flying, air, military, clock&#10;&#10;Description automatically generated">
            <a:extLst>
              <a:ext uri="{FF2B5EF4-FFF2-40B4-BE49-F238E27FC236}">
                <a16:creationId xmlns:a16="http://schemas.microsoft.com/office/drawing/2014/main" id="{613E6000-82FD-47EC-B822-C7CC59407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70460" y="2254452"/>
            <a:ext cx="6415498" cy="2791598"/>
          </a:xfrm>
          <a:prstGeom prst="rect">
            <a:avLst/>
          </a:prstGeom>
        </p:spPr>
      </p:pic>
      <p:sp>
        <p:nvSpPr>
          <p:cNvPr id="6" name="TextBox 5">
            <a:extLst>
              <a:ext uri="{FF2B5EF4-FFF2-40B4-BE49-F238E27FC236}">
                <a16:creationId xmlns:a16="http://schemas.microsoft.com/office/drawing/2014/main" id="{6B9A6274-2D55-4201-9615-05592E6881FB}"/>
              </a:ext>
            </a:extLst>
          </p:cNvPr>
          <p:cNvSpPr txBox="1"/>
          <p:nvPr/>
        </p:nvSpPr>
        <p:spPr>
          <a:xfrm>
            <a:off x="171522" y="-16666"/>
            <a:ext cx="5389809" cy="523220"/>
          </a:xfrm>
          <a:prstGeom prst="rect">
            <a:avLst/>
          </a:prstGeom>
          <a:noFill/>
        </p:spPr>
        <p:txBody>
          <a:bodyPr wrap="none" rtlCol="0">
            <a:spAutoFit/>
          </a:bodyPr>
          <a:lstStyle/>
          <a:p>
            <a:r>
              <a:rPr lang="en-GB" sz="2800" b="1" dirty="0"/>
              <a:t>Electric Field </a:t>
            </a:r>
            <a:r>
              <a:rPr lang="en-GB" sz="2000" b="1" dirty="0"/>
              <a:t>produces by electric charge </a:t>
            </a:r>
            <a:endParaRPr lang="en-GB" sz="2800" b="1" dirty="0"/>
          </a:p>
        </p:txBody>
      </p:sp>
      <p:sp>
        <p:nvSpPr>
          <p:cNvPr id="7" name="TextBox 6">
            <a:extLst>
              <a:ext uri="{FF2B5EF4-FFF2-40B4-BE49-F238E27FC236}">
                <a16:creationId xmlns:a16="http://schemas.microsoft.com/office/drawing/2014/main" id="{1D35DC64-F999-4EBC-81B0-9C9112B58F73}"/>
              </a:ext>
            </a:extLst>
          </p:cNvPr>
          <p:cNvSpPr txBox="1"/>
          <p:nvPr/>
        </p:nvSpPr>
        <p:spPr>
          <a:xfrm>
            <a:off x="6096000" y="19204"/>
            <a:ext cx="4709174" cy="523220"/>
          </a:xfrm>
          <a:prstGeom prst="rect">
            <a:avLst/>
          </a:prstGeom>
          <a:noFill/>
        </p:spPr>
        <p:txBody>
          <a:bodyPr wrap="none" rtlCol="0">
            <a:spAutoFit/>
          </a:bodyPr>
          <a:lstStyle/>
          <a:p>
            <a:r>
              <a:rPr lang="en-GB" sz="2800" b="1" dirty="0"/>
              <a:t>Magnetic </a:t>
            </a:r>
            <a:r>
              <a:rPr lang="en-GB" sz="2800" b="1"/>
              <a:t>Field </a:t>
            </a:r>
            <a:r>
              <a:rPr lang="en-GB" sz="2400" b="1"/>
              <a:t>produces </a:t>
            </a:r>
            <a:r>
              <a:rPr lang="en-GB" sz="2400" b="1" dirty="0"/>
              <a:t>by ??  </a:t>
            </a:r>
            <a:endParaRPr lang="en-GB" sz="2800" b="1" dirty="0"/>
          </a:p>
        </p:txBody>
      </p:sp>
      <p:sp>
        <p:nvSpPr>
          <p:cNvPr id="8" name="TextBox 7">
            <a:extLst>
              <a:ext uri="{FF2B5EF4-FFF2-40B4-BE49-F238E27FC236}">
                <a16:creationId xmlns:a16="http://schemas.microsoft.com/office/drawing/2014/main" id="{CD6A0B7F-93C9-458E-BDA9-0AD3D3DD5770}"/>
              </a:ext>
            </a:extLst>
          </p:cNvPr>
          <p:cNvSpPr txBox="1"/>
          <p:nvPr/>
        </p:nvSpPr>
        <p:spPr>
          <a:xfrm>
            <a:off x="256031" y="3438602"/>
            <a:ext cx="1802675" cy="523220"/>
          </a:xfrm>
          <a:prstGeom prst="rect">
            <a:avLst/>
          </a:prstGeom>
          <a:noFill/>
        </p:spPr>
        <p:txBody>
          <a:bodyPr wrap="square" rtlCol="0">
            <a:spAutoFit/>
          </a:bodyPr>
          <a:lstStyle/>
          <a:p>
            <a:r>
              <a:rPr lang="en-GB" sz="2800" dirty="0"/>
              <a:t>Monopole</a:t>
            </a:r>
          </a:p>
        </p:txBody>
      </p:sp>
      <p:sp>
        <p:nvSpPr>
          <p:cNvPr id="10" name="TextBox 9">
            <a:extLst>
              <a:ext uri="{FF2B5EF4-FFF2-40B4-BE49-F238E27FC236}">
                <a16:creationId xmlns:a16="http://schemas.microsoft.com/office/drawing/2014/main" id="{B69E0C05-A8D4-40EC-AFD5-C180F840D3FD}"/>
              </a:ext>
            </a:extLst>
          </p:cNvPr>
          <p:cNvSpPr txBox="1"/>
          <p:nvPr/>
        </p:nvSpPr>
        <p:spPr>
          <a:xfrm>
            <a:off x="10286430" y="19204"/>
            <a:ext cx="2210361" cy="830997"/>
          </a:xfrm>
          <a:prstGeom prst="rect">
            <a:avLst/>
          </a:prstGeom>
          <a:noFill/>
        </p:spPr>
        <p:txBody>
          <a:bodyPr wrap="square" rtlCol="0">
            <a:spAutoFit/>
          </a:bodyPr>
          <a:lstStyle/>
          <a:p>
            <a:pPr algn="ctr"/>
            <a:r>
              <a:rPr lang="en-GB" sz="2400" b="1" dirty="0"/>
              <a:t>no magnetic charge</a:t>
            </a: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1A31641-6361-41CB-A5F3-722355A921A5}"/>
                  </a:ext>
                </a:extLst>
              </p:cNvPr>
              <p:cNvGraphicFramePr>
                <a:graphicFrameLocks noChangeAspect="1"/>
              </p:cNvGraphicFramePr>
              <p:nvPr>
                <p:extLst>
                  <p:ext uri="{D42A27DB-BD31-4B8C-83A1-F6EECF244321}">
                    <p14:modId xmlns:p14="http://schemas.microsoft.com/office/powerpoint/2010/main" val="663678794"/>
                  </p:ext>
                </p:extLst>
              </p:nvPr>
            </p:nvGraphicFramePr>
            <p:xfrm>
              <a:off x="6393007" y="1102810"/>
              <a:ext cx="5389809" cy="4376129"/>
            </p:xfrm>
            <a:graphic>
              <a:graphicData uri="http://schemas.microsoft.com/office/powerpoint/2016/slidezoom">
                <pslz:sldZm>
                  <pslz:sldZmObj sldId="297" cId="2489819000">
                    <pslz:zmPr id="{F925AD21-3545-45EE-BED5-3FFC6E75447D}" returnToParent="0"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5389809" cy="4376129"/>
                        </a:xfrm>
                        <a:prstGeom prst="rect">
                          <a:avLst/>
                        </a:prstGeom>
                      </p166:spPr>
                    </pslz:zmPr>
                  </pslz:sldZmObj>
                </pslz:sldZm>
              </a:graphicData>
            </a:graphic>
          </p:graphicFrame>
        </mc:Choice>
        <mc:Fallback xmlns="">
          <p:pic>
            <p:nvPicPr>
              <p:cNvPr id="11" name="Slide Zoom 10">
                <a:hlinkClick r:id="rId5" action="ppaction://hlinksldjump"/>
                <a:extLst>
                  <a:ext uri="{FF2B5EF4-FFF2-40B4-BE49-F238E27FC236}">
                    <a16:creationId xmlns:a16="http://schemas.microsoft.com/office/drawing/2014/main" id="{21A31641-6361-41CB-A5F3-722355A921A5}"/>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393007" y="1102810"/>
                <a:ext cx="5389809" cy="4376129"/>
              </a:xfrm>
              <a:prstGeom prst="rect">
                <a:avLst/>
              </a:prstGeom>
            </p:spPr>
          </p:pic>
        </mc:Fallback>
      </mc:AlternateContent>
    </p:spTree>
    <p:extLst>
      <p:ext uri="{BB962C8B-B14F-4D97-AF65-F5344CB8AC3E}">
        <p14:creationId xmlns:p14="http://schemas.microsoft.com/office/powerpoint/2010/main" val="93239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36D1B705-985E-4359-A2E3-894974492D0F}"/>
                  </a:ext>
                </a:extLst>
              </p:cNvPr>
              <p:cNvGraphicFramePr>
                <a:graphicFrameLocks noChangeAspect="1"/>
              </p:cNvGraphicFramePr>
              <p:nvPr>
                <p:extLst>
                  <p:ext uri="{D42A27DB-BD31-4B8C-83A1-F6EECF244321}">
                    <p14:modId xmlns:p14="http://schemas.microsoft.com/office/powerpoint/2010/main" val="2071799495"/>
                  </p:ext>
                </p:extLst>
              </p:nvPr>
            </p:nvGraphicFramePr>
            <p:xfrm>
              <a:off x="632127" y="-129075"/>
              <a:ext cx="10927745" cy="6770050"/>
            </p:xfrm>
            <a:graphic>
              <a:graphicData uri="http://schemas.microsoft.com/office/powerpoint/2016/slidezoom">
                <pslz:sldZm>
                  <pslz:sldZmObj sldId="295" cId="3237956845">
                    <pslz:zmPr id="{3D782455-4D09-4C43-8EF1-C5B640DD5BAB}" returnToParent="0" imageType="cover" transitionDur="1000" showBg="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0927745" cy="6770050"/>
                        </a:xfrm>
                        <a:prstGeom prst="rect">
                          <a:avLst/>
                        </a:prstGeom>
                      </p166:spPr>
                    </pslz:zmPr>
                  </pslz:sldZmObj>
                </pslz:sldZm>
              </a:graphicData>
            </a:graphic>
          </p:graphicFrame>
        </mc:Choice>
        <mc:Fallback>
          <p:pic>
            <p:nvPicPr>
              <p:cNvPr id="8" name="Slide Zoom 7">
                <a:hlinkClick r:id="rId4" action="ppaction://hlinksldjump"/>
                <a:extLst>
                  <a:ext uri="{FF2B5EF4-FFF2-40B4-BE49-F238E27FC236}">
                    <a16:creationId xmlns:a16="http://schemas.microsoft.com/office/drawing/2014/main" id="{36D1B705-985E-4359-A2E3-894974492D0F}"/>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632127" y="-129075"/>
                <a:ext cx="10927745" cy="6770050"/>
              </a:xfrm>
              <a:prstGeom prst="rect">
                <a:avLst/>
              </a:prstGeom>
            </p:spPr>
          </p:pic>
        </mc:Fallback>
      </mc:AlternateContent>
      <p:sp>
        <p:nvSpPr>
          <p:cNvPr id="4" name="TextBox 3">
            <a:extLst>
              <a:ext uri="{FF2B5EF4-FFF2-40B4-BE49-F238E27FC236}">
                <a16:creationId xmlns:a16="http://schemas.microsoft.com/office/drawing/2014/main" id="{3711586E-E6D8-4208-B311-8AD8ACF701C6}"/>
              </a:ext>
            </a:extLst>
          </p:cNvPr>
          <p:cNvSpPr txBox="1"/>
          <p:nvPr/>
        </p:nvSpPr>
        <p:spPr>
          <a:xfrm>
            <a:off x="195943" y="5873528"/>
            <a:ext cx="6323238" cy="1015663"/>
          </a:xfrm>
          <a:prstGeom prst="rect">
            <a:avLst/>
          </a:prstGeom>
          <a:noFill/>
        </p:spPr>
        <p:txBody>
          <a:bodyPr wrap="square">
            <a:spAutoFit/>
          </a:bodyPr>
          <a:lstStyle/>
          <a:p>
            <a:r>
              <a:rPr lang="en-US" sz="2000" dirty="0"/>
              <a:t>The current produces a magnetic field that can be used, for example, to control a computer hard drive or to sort scrap metal </a:t>
            </a:r>
          </a:p>
        </p:txBody>
      </p:sp>
      <p:sp>
        <p:nvSpPr>
          <p:cNvPr id="6" name="TextBox 5">
            <a:extLst>
              <a:ext uri="{FF2B5EF4-FFF2-40B4-BE49-F238E27FC236}">
                <a16:creationId xmlns:a16="http://schemas.microsoft.com/office/drawing/2014/main" id="{F8DA4A74-17B7-46D8-A104-4F446F952470}"/>
              </a:ext>
            </a:extLst>
          </p:cNvPr>
          <p:cNvSpPr txBox="1"/>
          <p:nvPr/>
        </p:nvSpPr>
        <p:spPr>
          <a:xfrm>
            <a:off x="6209693" y="5781194"/>
            <a:ext cx="6098720" cy="1200329"/>
          </a:xfrm>
          <a:prstGeom prst="rect">
            <a:avLst/>
          </a:prstGeom>
          <a:noFill/>
        </p:spPr>
        <p:txBody>
          <a:bodyPr wrap="square">
            <a:spAutoFit/>
          </a:bodyPr>
          <a:lstStyle/>
          <a:p>
            <a:r>
              <a:rPr lang="en-US" dirty="0"/>
              <a:t>In other materials, the magnetic fields of the electrons cancel out, giving no net magnetic field surrounding the material. Such cancellation is the reason you do not have a permanent field around your body</a:t>
            </a:r>
          </a:p>
        </p:txBody>
      </p:sp>
    </p:spTree>
    <p:extLst>
      <p:ext uri="{BB962C8B-B14F-4D97-AF65-F5344CB8AC3E}">
        <p14:creationId xmlns:p14="http://schemas.microsoft.com/office/powerpoint/2010/main" val="2489819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74890DD8-D69D-4FE8-AECE-0A8CC206FC89}"/>
                  </a:ext>
                </a:extLst>
              </p:cNvPr>
              <p:cNvSpPr/>
              <p:nvPr/>
            </p:nvSpPr>
            <p:spPr>
              <a:xfrm>
                <a:off x="0" y="0"/>
                <a:ext cx="3671198" cy="644664"/>
              </a:xfrm>
              <a:prstGeom prst="rect">
                <a:avLst/>
              </a:prstGeom>
            </p:spPr>
            <p:txBody>
              <a:bodyPr wrap="none">
                <a:spAutoFit/>
              </a:bodyPr>
              <a:lstStyle/>
              <a:p>
                <a:r>
                  <a:rPr lang="en-GB" sz="3200" b="1" dirty="0">
                    <a:solidFill>
                      <a:srgbClr val="C00000"/>
                    </a:solidFill>
                    <a:latin typeface="Times New Roman" panose="02020603050405020304" pitchFamily="18" charset="0"/>
                    <a:cs typeface="Times New Roman" panose="02020603050405020304" pitchFamily="18" charset="0"/>
                  </a:rPr>
                  <a:t>The Definition of </a:t>
                </a:r>
                <a14:m>
                  <m:oMath xmlns:m="http://schemas.openxmlformats.org/officeDocument/2006/math">
                    <m:acc>
                      <m:accPr>
                        <m:chr m:val="⃗"/>
                        <m:ctrlPr>
                          <a:rPr lang="en-GB" sz="3200" b="1" i="1" smtClean="0">
                            <a:solidFill>
                              <a:srgbClr val="C00000"/>
                            </a:solidFill>
                            <a:latin typeface="Cambria Math" panose="02040503050406030204" pitchFamily="18" charset="0"/>
                          </a:rPr>
                        </m:ctrlPr>
                      </m:accPr>
                      <m:e>
                        <m:r>
                          <a:rPr lang="en-GB" sz="3200" b="1" i="1" smtClean="0">
                            <a:solidFill>
                              <a:srgbClr val="C00000"/>
                            </a:solidFill>
                            <a:latin typeface="Cambria Math" panose="02040503050406030204" pitchFamily="18" charset="0"/>
                          </a:rPr>
                          <m:t>𝑩</m:t>
                        </m:r>
                      </m:e>
                    </m:acc>
                  </m:oMath>
                </a14:m>
                <a:r>
                  <a:rPr lang="en-GB" sz="3200" b="1" dirty="0">
                    <a:solidFill>
                      <a:srgbClr val="C00000"/>
                    </a:solidFill>
                    <a:latin typeface="Times New Roman" panose="02020603050405020304" pitchFamily="18" charset="0"/>
                    <a:cs typeface="Times New Roman" panose="02020603050405020304" pitchFamily="18" charset="0"/>
                  </a:rPr>
                  <a:t> </a:t>
                </a:r>
              </a:p>
            </p:txBody>
          </p:sp>
        </mc:Choice>
        <mc:Fallback>
          <p:sp>
            <p:nvSpPr>
              <p:cNvPr id="2" name="Rectangle 1">
                <a:extLst>
                  <a:ext uri="{FF2B5EF4-FFF2-40B4-BE49-F238E27FC236}">
                    <a16:creationId xmlns:a16="http://schemas.microsoft.com/office/drawing/2014/main" id="{74890DD8-D69D-4FE8-AECE-0A8CC206FC89}"/>
                  </a:ext>
                </a:extLst>
              </p:cNvPr>
              <p:cNvSpPr>
                <a:spLocks noRot="1" noChangeAspect="1" noMove="1" noResize="1" noEditPoints="1" noAdjustHandles="1" noChangeArrowheads="1" noChangeShapeType="1" noTextEdit="1"/>
              </p:cNvSpPr>
              <p:nvPr/>
            </p:nvSpPr>
            <p:spPr>
              <a:xfrm>
                <a:off x="0" y="0"/>
                <a:ext cx="3671198" cy="644664"/>
              </a:xfrm>
              <a:prstGeom prst="rect">
                <a:avLst/>
              </a:prstGeom>
              <a:blipFill>
                <a:blip r:embed="rId3"/>
                <a:stretch>
                  <a:fillRect l="-4153" t="-3774" b="-2924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688823D-4EDA-4D9D-B39E-EFF37389D906}"/>
              </a:ext>
            </a:extLst>
          </p:cNvPr>
          <p:cNvPicPr>
            <a:picLocks noChangeAspect="1"/>
          </p:cNvPicPr>
          <p:nvPr/>
        </p:nvPicPr>
        <p:blipFill>
          <a:blip r:embed="rId4"/>
          <a:stretch>
            <a:fillRect/>
          </a:stretch>
        </p:blipFill>
        <p:spPr>
          <a:xfrm>
            <a:off x="7757824" y="64685"/>
            <a:ext cx="1525959" cy="1198681"/>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FCC84D7-248F-4F5F-A344-F49EE9B82DA6}"/>
                  </a:ext>
                </a:extLst>
              </p:cNvPr>
              <p:cNvSpPr/>
              <p:nvPr/>
            </p:nvSpPr>
            <p:spPr>
              <a:xfrm>
                <a:off x="108927" y="562607"/>
                <a:ext cx="7062896" cy="575479"/>
              </a:xfrm>
              <a:prstGeom prst="rect">
                <a:avLst/>
              </a:prstGeom>
            </p:spPr>
            <p:txBody>
              <a:bodyPr wrap="none">
                <a:spAutoFit/>
              </a:bodyPr>
              <a:lstStyle/>
              <a:p>
                <a:r>
                  <a:rPr lang="en-US" sz="2800" dirty="0"/>
                  <a:t>We determined the electric field </a:t>
                </a:r>
                <a14:m>
                  <m:oMath xmlns:m="http://schemas.openxmlformats.org/officeDocument/2006/math">
                    <m:acc>
                      <m:accPr>
                        <m:chr m:val="⃗"/>
                        <m:ctrlPr>
                          <a:rPr lang="en-US" sz="2800" i="1" smtClean="0">
                            <a:latin typeface="Cambria Math" panose="02040503050406030204" pitchFamily="18" charset="0"/>
                          </a:rPr>
                        </m:ctrlPr>
                      </m:accPr>
                      <m:e>
                        <m:r>
                          <a:rPr lang="en-GB" sz="2800" b="0" i="1" smtClean="0">
                            <a:latin typeface="Cambria Math" panose="02040503050406030204" pitchFamily="18" charset="0"/>
                          </a:rPr>
                          <m:t>𝐸</m:t>
                        </m:r>
                      </m:e>
                    </m:acc>
                  </m:oMath>
                </a14:m>
                <a:r>
                  <a:rPr lang="en-US" sz="2800" dirty="0"/>
                  <a:t> at a point by </a:t>
                </a:r>
                <a:endParaRPr lang="en-GB" sz="2800" dirty="0"/>
              </a:p>
            </p:txBody>
          </p:sp>
        </mc:Choice>
        <mc:Fallback>
          <p:sp>
            <p:nvSpPr>
              <p:cNvPr id="4" name="Rectangle 3">
                <a:extLst>
                  <a:ext uri="{FF2B5EF4-FFF2-40B4-BE49-F238E27FC236}">
                    <a16:creationId xmlns:a16="http://schemas.microsoft.com/office/drawing/2014/main" id="{4FCC84D7-248F-4F5F-A344-F49EE9B82DA6}"/>
                  </a:ext>
                </a:extLst>
              </p:cNvPr>
              <p:cNvSpPr>
                <a:spLocks noRot="1" noChangeAspect="1" noMove="1" noResize="1" noEditPoints="1" noAdjustHandles="1" noChangeArrowheads="1" noChangeShapeType="1" noTextEdit="1"/>
              </p:cNvSpPr>
              <p:nvPr/>
            </p:nvSpPr>
            <p:spPr>
              <a:xfrm>
                <a:off x="108927" y="562607"/>
                <a:ext cx="7062896" cy="575479"/>
              </a:xfrm>
              <a:prstGeom prst="rect">
                <a:avLst/>
              </a:prstGeom>
              <a:blipFill>
                <a:blip r:embed="rId5"/>
                <a:stretch>
                  <a:fillRect l="-1813" t="-1053" r="-864" b="-2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C114DA-2D9E-4104-8C33-15E891669A9C}"/>
                  </a:ext>
                </a:extLst>
              </p:cNvPr>
              <p:cNvSpPr txBox="1"/>
              <p:nvPr/>
            </p:nvSpPr>
            <p:spPr>
              <a:xfrm>
                <a:off x="0" y="2027355"/>
                <a:ext cx="6582251" cy="575479"/>
              </a:xfrm>
              <a:prstGeom prst="rect">
                <a:avLst/>
              </a:prstGeom>
              <a:noFill/>
            </p:spPr>
            <p:txBody>
              <a:bodyPr wrap="none" rtlCol="0">
                <a:spAutoFit/>
              </a:bodyPr>
              <a:lstStyle/>
              <a:p>
                <a:r>
                  <a:rPr lang="en-GB" sz="2800" dirty="0"/>
                  <a:t>While the Magnetic Field </a:t>
                </a:r>
                <a14:m>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𝐵</m:t>
                        </m:r>
                      </m:e>
                    </m:acc>
                  </m:oMath>
                </a14:m>
                <a:r>
                  <a:rPr lang="en-GB" sz="2800" dirty="0"/>
                  <a:t> is determine by </a:t>
                </a:r>
              </a:p>
            </p:txBody>
          </p:sp>
        </mc:Choice>
        <mc:Fallback xmlns="">
          <p:sp>
            <p:nvSpPr>
              <p:cNvPr id="5" name="TextBox 4">
                <a:extLst>
                  <a:ext uri="{FF2B5EF4-FFF2-40B4-BE49-F238E27FC236}">
                    <a16:creationId xmlns:a16="http://schemas.microsoft.com/office/drawing/2014/main" id="{F4C114DA-2D9E-4104-8C33-15E891669A9C}"/>
                  </a:ext>
                </a:extLst>
              </p:cNvPr>
              <p:cNvSpPr txBox="1">
                <a:spLocks noRot="1" noChangeAspect="1" noMove="1" noResize="1" noEditPoints="1" noAdjustHandles="1" noChangeArrowheads="1" noChangeShapeType="1" noTextEdit="1"/>
              </p:cNvSpPr>
              <p:nvPr/>
            </p:nvSpPr>
            <p:spPr>
              <a:xfrm>
                <a:off x="0" y="2027355"/>
                <a:ext cx="6582251" cy="575479"/>
              </a:xfrm>
              <a:prstGeom prst="rect">
                <a:avLst/>
              </a:prstGeom>
              <a:blipFill>
                <a:blip r:embed="rId6"/>
                <a:stretch>
                  <a:fillRect l="-1852" t="-2128" r="-833" b="-2978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82DC66D-1118-4450-B267-02436B5D334E}"/>
                  </a:ext>
                </a:extLst>
              </p:cNvPr>
              <p:cNvSpPr txBox="1"/>
              <p:nvPr/>
            </p:nvSpPr>
            <p:spPr>
              <a:xfrm>
                <a:off x="7349699" y="1819766"/>
                <a:ext cx="1213216" cy="990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𝐵</m:t>
                          </m:r>
                        </m:e>
                      </m:acc>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acc>
                            <m:accPr>
                              <m:chr m:val="⃗"/>
                              <m:ctrlPr>
                                <a:rPr lang="en-GB" sz="2800" b="0" i="1" smtClean="0">
                                  <a:latin typeface="Cambria Math" panose="02040503050406030204" pitchFamily="18" charset="0"/>
                                </a:rPr>
                              </m:ctrlPr>
                            </m:acc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𝐵</m:t>
                                  </m:r>
                                </m:sub>
                              </m:sSub>
                            </m:e>
                          </m:acc>
                        </m:num>
                        <m:den>
                          <m:r>
                            <a:rPr lang="en-GB" sz="2800" b="0" i="1" smtClean="0">
                              <a:latin typeface="Cambria Math" panose="02040503050406030204" pitchFamily="18" charset="0"/>
                            </a:rPr>
                            <m:t>𝑞</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𝑣</m:t>
                              </m:r>
                            </m:e>
                          </m:acc>
                        </m:den>
                      </m:f>
                    </m:oMath>
                  </m:oMathPara>
                </a14:m>
                <a:endParaRPr lang="en-GB" sz="2800" dirty="0"/>
              </a:p>
            </p:txBody>
          </p:sp>
        </mc:Choice>
        <mc:Fallback xmlns="">
          <p:sp>
            <p:nvSpPr>
              <p:cNvPr id="6" name="TextBox 5">
                <a:extLst>
                  <a:ext uri="{FF2B5EF4-FFF2-40B4-BE49-F238E27FC236}">
                    <a16:creationId xmlns:a16="http://schemas.microsoft.com/office/drawing/2014/main" id="{482DC66D-1118-4450-B267-02436B5D334E}"/>
                  </a:ext>
                </a:extLst>
              </p:cNvPr>
              <p:cNvSpPr txBox="1">
                <a:spLocks noRot="1" noChangeAspect="1" noMove="1" noResize="1" noEditPoints="1" noAdjustHandles="1" noChangeArrowheads="1" noChangeShapeType="1" noTextEdit="1"/>
              </p:cNvSpPr>
              <p:nvPr/>
            </p:nvSpPr>
            <p:spPr>
              <a:xfrm>
                <a:off x="7349699" y="1819766"/>
                <a:ext cx="1213216" cy="99065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AA56AF-4140-44B0-A30F-1906A1599C33}"/>
                  </a:ext>
                </a:extLst>
              </p:cNvPr>
              <p:cNvSpPr txBox="1"/>
              <p:nvPr/>
            </p:nvSpPr>
            <p:spPr>
              <a:xfrm>
                <a:off x="0" y="2899688"/>
                <a:ext cx="11479639" cy="1098634"/>
              </a:xfrm>
              <a:prstGeom prst="rect">
                <a:avLst/>
              </a:prstGeom>
              <a:noFill/>
            </p:spPr>
            <p:txBody>
              <a:bodyPr wrap="square" rtlCol="0">
                <a:spAutoFit/>
              </a:bodyPr>
              <a:lstStyle/>
              <a:p>
                <a:r>
                  <a:rPr lang="en-GB" sz="2800" dirty="0"/>
                  <a:t>Thus, Magnetic Force  </a:t>
                </a:r>
                <a14:m>
                  <m:oMath xmlns:m="http://schemas.openxmlformats.org/officeDocument/2006/math">
                    <m:acc>
                      <m:accPr>
                        <m:chr m:val="⃗"/>
                        <m:ctrlPr>
                          <a:rPr lang="en-GB" sz="2800" i="1" smtClean="0">
                            <a:latin typeface="Cambria Math" panose="02040503050406030204" pitchFamily="18" charset="0"/>
                          </a:rPr>
                        </m:ctrlPr>
                      </m:accPr>
                      <m:e>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𝐹</m:t>
                            </m:r>
                          </m:e>
                          <m:sub>
                            <m:r>
                              <a:rPr lang="en-GB" sz="2800" b="0" i="1" smtClean="0">
                                <a:latin typeface="Cambria Math" panose="02040503050406030204" pitchFamily="18" charset="0"/>
                              </a:rPr>
                              <m:t>𝐵</m:t>
                            </m:r>
                          </m:sub>
                        </m:sSub>
                      </m:e>
                    </m:acc>
                  </m:oMath>
                </a14:m>
                <a:r>
                  <a:rPr lang="en-GB" sz="2800" dirty="0"/>
                  <a:t> </a:t>
                </a:r>
                <a:r>
                  <a:rPr lang="en-US" sz="2800" dirty="0"/>
                  <a:t>on a particle is equal to the charge </a:t>
                </a:r>
                <a14:m>
                  <m:oMath xmlns:m="http://schemas.openxmlformats.org/officeDocument/2006/math">
                    <m:r>
                      <a:rPr lang="en-US" sz="2800" i="1" dirty="0" smtClean="0">
                        <a:latin typeface="Cambria Math" panose="02040503050406030204" pitchFamily="18" charset="0"/>
                      </a:rPr>
                      <m:t>𝑞</m:t>
                    </m:r>
                    <m:r>
                      <a:rPr lang="en-US" sz="2800" i="1" dirty="0" smtClean="0">
                        <a:latin typeface="Cambria Math" panose="02040503050406030204" pitchFamily="18" charset="0"/>
                      </a:rPr>
                      <m:t> </m:t>
                    </m:r>
                  </m:oMath>
                </a14:m>
                <a:r>
                  <a:rPr lang="en-US" sz="2800" dirty="0"/>
                  <a:t>times the cross product (</a:t>
                </a:r>
                <a14:m>
                  <m:oMath xmlns:m="http://schemas.openxmlformats.org/officeDocument/2006/math">
                    <m:acc>
                      <m:accPr>
                        <m:chr m:val="⃗"/>
                        <m:ctrlPr>
                          <a:rPr lang="en-US" sz="2800" i="1" smtClean="0">
                            <a:latin typeface="Cambria Math" panose="02040503050406030204" pitchFamily="18" charset="0"/>
                          </a:rPr>
                        </m:ctrlPr>
                      </m:accPr>
                      <m:e>
                        <m:r>
                          <a:rPr lang="en-GB" sz="2800" b="0" i="1" smtClean="0">
                            <a:latin typeface="Cambria Math" panose="02040503050406030204" pitchFamily="18" charset="0"/>
                          </a:rPr>
                          <m:t>𝑣</m:t>
                        </m:r>
                      </m:e>
                    </m:acc>
                    <m:r>
                      <a:rPr lang="en-US" sz="2800" i="1" smtClean="0">
                        <a:latin typeface="Cambria Math" panose="02040503050406030204" pitchFamily="18" charset="0"/>
                        <a:ea typeface="Cambria Math" panose="02040503050406030204" pitchFamily="18" charset="0"/>
                      </a:rPr>
                      <m:t>×</m:t>
                    </m:r>
                    <m:acc>
                      <m:accPr>
                        <m:chr m:val="⃗"/>
                        <m:ctrlPr>
                          <a:rPr lang="en-US" sz="280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𝐵</m:t>
                        </m:r>
                      </m:e>
                    </m:acc>
                  </m:oMath>
                </a14:m>
                <a:r>
                  <a:rPr lang="en-US" sz="2800" dirty="0"/>
                  <a:t>) of its velocity </a:t>
                </a:r>
                <a14:m>
                  <m:oMath xmlns:m="http://schemas.openxmlformats.org/officeDocument/2006/math">
                    <m:acc>
                      <m:accPr>
                        <m:chr m:val="⃗"/>
                        <m:ctrlPr>
                          <a:rPr lang="en-GB" sz="2800" i="1">
                            <a:latin typeface="Cambria Math" panose="02040503050406030204" pitchFamily="18" charset="0"/>
                          </a:rPr>
                        </m:ctrlPr>
                      </m:accPr>
                      <m:e>
                        <m:r>
                          <a:rPr lang="en-GB" sz="2800" i="1">
                            <a:latin typeface="Cambria Math" panose="02040503050406030204" pitchFamily="18" charset="0"/>
                          </a:rPr>
                          <m:t>𝑣</m:t>
                        </m:r>
                      </m:e>
                    </m:acc>
                    <m:r>
                      <a:rPr lang="en-GB" sz="2800" i="1">
                        <a:latin typeface="Cambria Math" panose="02040503050406030204" pitchFamily="18" charset="0"/>
                      </a:rPr>
                      <m:t> </m:t>
                    </m:r>
                  </m:oMath>
                </a14:m>
                <a:r>
                  <a:rPr lang="en-US" sz="2800" dirty="0"/>
                  <a:t>and the field </a:t>
                </a:r>
                <a14:m>
                  <m:oMath xmlns:m="http://schemas.openxmlformats.org/officeDocument/2006/math">
                    <m:acc>
                      <m:accPr>
                        <m:chr m:val="⃗"/>
                        <m:ctrlPr>
                          <a:rPr lang="en-GB" sz="2800" i="1">
                            <a:latin typeface="Cambria Math" panose="02040503050406030204" pitchFamily="18" charset="0"/>
                          </a:rPr>
                        </m:ctrlPr>
                      </m:accPr>
                      <m:e>
                        <m:r>
                          <a:rPr lang="en-GB" sz="2800">
                            <a:latin typeface="Cambria Math" panose="02040503050406030204" pitchFamily="18" charset="0"/>
                          </a:rPr>
                          <m:t>𝐵</m:t>
                        </m:r>
                      </m:e>
                    </m:acc>
                  </m:oMath>
                </a14:m>
                <a:r>
                  <a:rPr lang="en-GB" sz="2800" dirty="0"/>
                  <a:t>. </a:t>
                </a:r>
              </a:p>
            </p:txBody>
          </p:sp>
        </mc:Choice>
        <mc:Fallback xmlns="">
          <p:sp>
            <p:nvSpPr>
              <p:cNvPr id="7" name="TextBox 6">
                <a:extLst>
                  <a:ext uri="{FF2B5EF4-FFF2-40B4-BE49-F238E27FC236}">
                    <a16:creationId xmlns:a16="http://schemas.microsoft.com/office/drawing/2014/main" id="{D8AA56AF-4140-44B0-A30F-1906A1599C33}"/>
                  </a:ext>
                </a:extLst>
              </p:cNvPr>
              <p:cNvSpPr txBox="1">
                <a:spLocks noRot="1" noChangeAspect="1" noMove="1" noResize="1" noEditPoints="1" noAdjustHandles="1" noChangeArrowheads="1" noChangeShapeType="1" noTextEdit="1"/>
              </p:cNvSpPr>
              <p:nvPr/>
            </p:nvSpPr>
            <p:spPr>
              <a:xfrm>
                <a:off x="0" y="2899688"/>
                <a:ext cx="11479639" cy="1098634"/>
              </a:xfrm>
              <a:prstGeom prst="rect">
                <a:avLst/>
              </a:prstGeom>
              <a:blipFill>
                <a:blip r:embed="rId8"/>
                <a:stretch>
                  <a:fillRect l="-1062" t="-1111" r="-159" b="-11111"/>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2B1C78C3-9CF8-429A-A683-ECB71B7675FD}"/>
              </a:ext>
            </a:extLst>
          </p:cNvPr>
          <p:cNvPicPr>
            <a:picLocks noChangeAspect="1"/>
          </p:cNvPicPr>
          <p:nvPr/>
        </p:nvPicPr>
        <p:blipFill>
          <a:blip r:embed="rId9"/>
          <a:stretch>
            <a:fillRect/>
          </a:stretch>
        </p:blipFill>
        <p:spPr>
          <a:xfrm>
            <a:off x="345486" y="4513748"/>
            <a:ext cx="3649432" cy="1214961"/>
          </a:xfrm>
          <a:prstGeom prst="rect">
            <a:avLst/>
          </a:prstGeom>
        </p:spPr>
      </p:pic>
      <p:pic>
        <p:nvPicPr>
          <p:cNvPr id="9" name="Picture 8">
            <a:extLst>
              <a:ext uri="{FF2B5EF4-FFF2-40B4-BE49-F238E27FC236}">
                <a16:creationId xmlns:a16="http://schemas.microsoft.com/office/drawing/2014/main" id="{E16F7896-D595-4A3E-9A60-5EAC5EFD5B92}"/>
              </a:ext>
            </a:extLst>
          </p:cNvPr>
          <p:cNvPicPr>
            <a:picLocks noChangeAspect="1"/>
          </p:cNvPicPr>
          <p:nvPr/>
        </p:nvPicPr>
        <p:blipFill>
          <a:blip r:embed="rId10"/>
          <a:stretch>
            <a:fillRect/>
          </a:stretch>
        </p:blipFill>
        <p:spPr>
          <a:xfrm>
            <a:off x="6081071" y="4308162"/>
            <a:ext cx="4063214" cy="1420547"/>
          </a:xfrm>
          <a:prstGeom prst="rect">
            <a:avLst/>
          </a:prstGeom>
        </p:spPr>
      </p:pic>
      <p:sp>
        <p:nvSpPr>
          <p:cNvPr id="10" name="TextBox 9">
            <a:extLst>
              <a:ext uri="{FF2B5EF4-FFF2-40B4-BE49-F238E27FC236}">
                <a16:creationId xmlns:a16="http://schemas.microsoft.com/office/drawing/2014/main" id="{4BB9514D-CD64-4F5D-87E4-9CD43601A0E2}"/>
              </a:ext>
            </a:extLst>
          </p:cNvPr>
          <p:cNvSpPr txBox="1"/>
          <p:nvPr/>
        </p:nvSpPr>
        <p:spPr>
          <a:xfrm>
            <a:off x="6895044" y="3974419"/>
            <a:ext cx="1980614" cy="523220"/>
          </a:xfrm>
          <a:prstGeom prst="rect">
            <a:avLst/>
          </a:prstGeom>
          <a:noFill/>
        </p:spPr>
        <p:txBody>
          <a:bodyPr wrap="square" rtlCol="0">
            <a:spAutoFit/>
          </a:bodyPr>
          <a:lstStyle/>
          <a:p>
            <a:r>
              <a:rPr lang="en-GB" sz="2800" dirty="0"/>
              <a:t>Magnitude</a:t>
            </a:r>
          </a:p>
        </p:txBody>
      </p:sp>
      <p:sp>
        <p:nvSpPr>
          <p:cNvPr id="11" name="TextBox 10">
            <a:extLst>
              <a:ext uri="{FF2B5EF4-FFF2-40B4-BE49-F238E27FC236}">
                <a16:creationId xmlns:a16="http://schemas.microsoft.com/office/drawing/2014/main" id="{4E171E38-63E4-44B7-800E-8F98DAC895A3}"/>
              </a:ext>
            </a:extLst>
          </p:cNvPr>
          <p:cNvSpPr txBox="1"/>
          <p:nvPr/>
        </p:nvSpPr>
        <p:spPr>
          <a:xfrm>
            <a:off x="1100636" y="4040280"/>
            <a:ext cx="1667871" cy="523220"/>
          </a:xfrm>
          <a:prstGeom prst="rect">
            <a:avLst/>
          </a:prstGeom>
          <a:noFill/>
        </p:spPr>
        <p:txBody>
          <a:bodyPr wrap="square" rtlCol="0">
            <a:spAutoFit/>
          </a:bodyPr>
          <a:lstStyle/>
          <a:p>
            <a:r>
              <a:rPr lang="en-GB" sz="2800" dirty="0"/>
              <a:t>Direction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7C582D2F-35D3-45DC-8A3D-8C1F1FC9A6DA}"/>
                  </a:ext>
                </a:extLst>
              </p:cNvPr>
              <p:cNvSpPr/>
              <p:nvPr/>
            </p:nvSpPr>
            <p:spPr>
              <a:xfrm>
                <a:off x="221584" y="6062452"/>
                <a:ext cx="11258055" cy="575479"/>
              </a:xfrm>
              <a:prstGeom prst="rect">
                <a:avLst/>
              </a:prstGeom>
            </p:spPr>
            <p:txBody>
              <a:bodyPr wrap="square">
                <a:spAutoFit/>
              </a:bodyPr>
              <a:lstStyle/>
              <a:p>
                <a:r>
                  <a:rPr lang="en-US" sz="2800" dirty="0">
                    <a:solidFill>
                      <a:srgbClr val="231F20"/>
                    </a:solidFill>
                    <a:latin typeface="TimesTen-Roman"/>
                  </a:rPr>
                  <a:t>where </a:t>
                </a:r>
                <a14:m>
                  <m:oMath xmlns:m="http://schemas.openxmlformats.org/officeDocument/2006/math">
                    <m:r>
                      <a:rPr lang="en-US" sz="2800" i="1" smtClean="0">
                        <a:solidFill>
                          <a:srgbClr val="231F20"/>
                        </a:solidFill>
                        <a:latin typeface="Cambria Math" panose="02040503050406030204" pitchFamily="18" charset="0"/>
                        <a:ea typeface="Cambria Math" panose="02040503050406030204" pitchFamily="18" charset="0"/>
                      </a:rPr>
                      <m:t>∅</m:t>
                    </m:r>
                  </m:oMath>
                </a14:m>
                <a:r>
                  <a:rPr lang="en-US" sz="2800" dirty="0">
                    <a:solidFill>
                      <a:srgbClr val="231F20"/>
                    </a:solidFill>
                    <a:latin typeface="TimesTen-Roman"/>
                  </a:rPr>
                  <a:t> is the angle between the directions of velocity and magnetic field </a:t>
                </a:r>
                <a14:m>
                  <m:oMath xmlns:m="http://schemas.openxmlformats.org/officeDocument/2006/math">
                    <m:acc>
                      <m:accPr>
                        <m:chr m:val="⃗"/>
                        <m:ctrlPr>
                          <a:rPr lang="en-GB" sz="2800" i="1">
                            <a:latin typeface="Cambria Math" panose="02040503050406030204" pitchFamily="18" charset="0"/>
                          </a:rPr>
                        </m:ctrlPr>
                      </m:accPr>
                      <m:e>
                        <m:r>
                          <a:rPr lang="en-GB" sz="2800" i="1">
                            <a:latin typeface="Cambria Math" panose="02040503050406030204" pitchFamily="18" charset="0"/>
                          </a:rPr>
                          <m:t>𝐵</m:t>
                        </m:r>
                      </m:e>
                    </m:acc>
                  </m:oMath>
                </a14:m>
                <a:r>
                  <a:rPr lang="en-US" sz="2800" dirty="0">
                    <a:solidFill>
                      <a:srgbClr val="231F20"/>
                    </a:solidFill>
                    <a:latin typeface="TimesTen-Roman"/>
                  </a:rPr>
                  <a:t>.</a:t>
                </a:r>
                <a:r>
                  <a:rPr lang="en-US" sz="2800" dirty="0"/>
                  <a:t> </a:t>
                </a:r>
                <a:endParaRPr lang="en-GB" sz="2800" dirty="0"/>
              </a:p>
            </p:txBody>
          </p:sp>
        </mc:Choice>
        <mc:Fallback xmlns="">
          <p:sp>
            <p:nvSpPr>
              <p:cNvPr id="12" name="Rectangle 11">
                <a:extLst>
                  <a:ext uri="{FF2B5EF4-FFF2-40B4-BE49-F238E27FC236}">
                    <a16:creationId xmlns:a16="http://schemas.microsoft.com/office/drawing/2014/main" id="{7C582D2F-35D3-45DC-8A3D-8C1F1FC9A6DA}"/>
                  </a:ext>
                </a:extLst>
              </p:cNvPr>
              <p:cNvSpPr>
                <a:spLocks noRot="1" noChangeAspect="1" noMove="1" noResize="1" noEditPoints="1" noAdjustHandles="1" noChangeArrowheads="1" noChangeShapeType="1" noTextEdit="1"/>
              </p:cNvSpPr>
              <p:nvPr/>
            </p:nvSpPr>
            <p:spPr>
              <a:xfrm>
                <a:off x="221584" y="6062452"/>
                <a:ext cx="11258055" cy="575479"/>
              </a:xfrm>
              <a:prstGeom prst="rect">
                <a:avLst/>
              </a:prstGeom>
              <a:blipFill>
                <a:blip r:embed="rId11"/>
                <a:stretch>
                  <a:fillRect l="-1083" t="-1053" b="-2842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A6628CF-B41F-4F90-8363-4263E55FABD3}"/>
                  </a:ext>
                </a:extLst>
              </p:cNvPr>
              <p:cNvSpPr txBox="1"/>
              <p:nvPr/>
            </p:nvSpPr>
            <p:spPr>
              <a:xfrm>
                <a:off x="345486" y="1151602"/>
                <a:ext cx="8362959" cy="875753"/>
              </a:xfrm>
              <a:prstGeom prst="rect">
                <a:avLst/>
              </a:prstGeom>
              <a:noFill/>
            </p:spPr>
            <p:txBody>
              <a:bodyPr wrap="square">
                <a:spAutoFit/>
              </a:bodyPr>
              <a:lstStyle/>
              <a:p>
                <a:r>
                  <a:rPr lang="en-US" sz="2400" dirty="0"/>
                  <a:t> </a:t>
                </a:r>
                <a:r>
                  <a:rPr lang="en-US" sz="2400" dirty="0">
                    <a:solidFill>
                      <a:schemeClr val="accent1">
                        <a:lumMod val="75000"/>
                      </a:schemeClr>
                    </a:solidFill>
                  </a:rPr>
                  <a:t>We could define</a:t>
                </a:r>
                <a:r>
                  <a:rPr lang="en-GB" sz="2400" dirty="0">
                    <a:solidFill>
                      <a:schemeClr val="accent1">
                        <a:lumMod val="75000"/>
                      </a:schemeClr>
                    </a:solidFill>
                  </a:rPr>
                  <a:t> </a:t>
                </a:r>
                <a14:m>
                  <m:oMath xmlns:m="http://schemas.openxmlformats.org/officeDocument/2006/math">
                    <m:acc>
                      <m:accPr>
                        <m:chr m:val="⃗"/>
                        <m:ctrlPr>
                          <a:rPr lang="en-GB" sz="2400" i="1" smtClean="0">
                            <a:solidFill>
                              <a:schemeClr val="accent1">
                                <a:lumMod val="75000"/>
                              </a:schemeClr>
                            </a:solidFill>
                            <a:latin typeface="Cambria Math" panose="02040503050406030204" pitchFamily="18" charset="0"/>
                          </a:rPr>
                        </m:ctrlPr>
                      </m:accPr>
                      <m:e>
                        <m:r>
                          <a:rPr lang="en-GB" sz="2400" b="0" i="1" smtClean="0">
                            <a:solidFill>
                              <a:schemeClr val="accent1">
                                <a:lumMod val="75000"/>
                              </a:schemeClr>
                            </a:solidFill>
                            <a:latin typeface="Cambria Math" panose="02040503050406030204" pitchFamily="18" charset="0"/>
                          </a:rPr>
                          <m:t>𝐵</m:t>
                        </m:r>
                      </m:e>
                    </m:acc>
                  </m:oMath>
                </a14:m>
                <a:r>
                  <a:rPr lang="en-US" sz="2400" dirty="0">
                    <a:solidFill>
                      <a:schemeClr val="accent1">
                        <a:lumMod val="75000"/>
                      </a:schemeClr>
                    </a:solidFill>
                  </a:rPr>
                  <a:t> in terms of the magnetic force </a:t>
                </a:r>
                <a14:m>
                  <m:oMath xmlns:m="http://schemas.openxmlformats.org/officeDocument/2006/math">
                    <m:acc>
                      <m:accPr>
                        <m:chr m:val="⃗"/>
                        <m:ctrlPr>
                          <a:rPr lang="en-GB" sz="2400" i="1">
                            <a:solidFill>
                              <a:schemeClr val="accent1">
                                <a:lumMod val="75000"/>
                              </a:schemeClr>
                            </a:solidFill>
                            <a:latin typeface="Cambria Math" panose="02040503050406030204" pitchFamily="18" charset="0"/>
                          </a:rPr>
                        </m:ctrlPr>
                      </m:accPr>
                      <m:e>
                        <m:sSub>
                          <m:sSubPr>
                            <m:ctrlPr>
                              <a:rPr lang="en-GB" sz="2400" i="1">
                                <a:solidFill>
                                  <a:schemeClr val="accent1">
                                    <a:lumMod val="75000"/>
                                  </a:schemeClr>
                                </a:solidFill>
                                <a:latin typeface="Cambria Math" panose="02040503050406030204" pitchFamily="18" charset="0"/>
                              </a:rPr>
                            </m:ctrlPr>
                          </m:sSubPr>
                          <m:e>
                            <m:r>
                              <a:rPr lang="en-GB" sz="2400" i="1">
                                <a:solidFill>
                                  <a:schemeClr val="accent1">
                                    <a:lumMod val="75000"/>
                                  </a:schemeClr>
                                </a:solidFill>
                                <a:latin typeface="Cambria Math" panose="02040503050406030204" pitchFamily="18" charset="0"/>
                              </a:rPr>
                              <m:t>𝐹</m:t>
                            </m:r>
                          </m:e>
                          <m:sub>
                            <m:r>
                              <a:rPr lang="en-GB" sz="2400" i="1">
                                <a:solidFill>
                                  <a:schemeClr val="accent1">
                                    <a:lumMod val="75000"/>
                                  </a:schemeClr>
                                </a:solidFill>
                                <a:latin typeface="Cambria Math" panose="02040503050406030204" pitchFamily="18" charset="0"/>
                              </a:rPr>
                              <m:t>𝐵</m:t>
                            </m:r>
                          </m:sub>
                        </m:sSub>
                      </m:e>
                    </m:acc>
                    <m:r>
                      <a:rPr lang="en-GB" sz="2400" i="1">
                        <a:solidFill>
                          <a:schemeClr val="accent1">
                            <a:lumMod val="75000"/>
                          </a:schemeClr>
                        </a:solidFill>
                        <a:latin typeface="Cambria Math" panose="02040503050406030204" pitchFamily="18" charset="0"/>
                      </a:rPr>
                      <m:t> </m:t>
                    </m:r>
                  </m:oMath>
                </a14:m>
                <a:r>
                  <a:rPr lang="en-US" sz="2400" dirty="0">
                    <a:solidFill>
                      <a:schemeClr val="accent1">
                        <a:lumMod val="75000"/>
                      </a:schemeClr>
                    </a:solidFill>
                  </a:rPr>
                  <a:t>exerted on a moving electrically charged test particle.</a:t>
                </a:r>
                <a:endParaRPr lang="en-US" sz="2400" dirty="0"/>
              </a:p>
            </p:txBody>
          </p:sp>
        </mc:Choice>
        <mc:Fallback>
          <p:sp>
            <p:nvSpPr>
              <p:cNvPr id="14" name="TextBox 13">
                <a:extLst>
                  <a:ext uri="{FF2B5EF4-FFF2-40B4-BE49-F238E27FC236}">
                    <a16:creationId xmlns:a16="http://schemas.microsoft.com/office/drawing/2014/main" id="{3A6628CF-B41F-4F90-8363-4263E55FABD3}"/>
                  </a:ext>
                </a:extLst>
              </p:cNvPr>
              <p:cNvSpPr txBox="1">
                <a:spLocks noRot="1" noChangeAspect="1" noMove="1" noResize="1" noEditPoints="1" noAdjustHandles="1" noChangeArrowheads="1" noChangeShapeType="1" noTextEdit="1"/>
              </p:cNvSpPr>
              <p:nvPr/>
            </p:nvSpPr>
            <p:spPr>
              <a:xfrm>
                <a:off x="345486" y="1151602"/>
                <a:ext cx="8362959" cy="875753"/>
              </a:xfrm>
              <a:prstGeom prst="rect">
                <a:avLst/>
              </a:prstGeom>
              <a:blipFill>
                <a:blip r:embed="rId12"/>
                <a:stretch>
                  <a:fillRect l="-1166" r="-219" b="-15278"/>
                </a:stretch>
              </a:blipFill>
            </p:spPr>
            <p:txBody>
              <a:bodyPr/>
              <a:lstStyle/>
              <a:p>
                <a:r>
                  <a:rPr lang="en-US">
                    <a:noFill/>
                  </a:rPr>
                  <a:t> </a:t>
                </a:r>
              </a:p>
            </p:txBody>
          </p:sp>
        </mc:Fallback>
      </mc:AlternateContent>
    </p:spTree>
    <p:extLst>
      <p:ext uri="{BB962C8B-B14F-4D97-AF65-F5344CB8AC3E}">
        <p14:creationId xmlns:p14="http://schemas.microsoft.com/office/powerpoint/2010/main" val="232632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50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42" presetClass="entr" presetSubtype="0" fill="hold" nodeType="afterEffect">
                                  <p:stCondLst>
                                    <p:cond delay="50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1000"/>
                                        <p:tgtEl>
                                          <p:spTgt spid="9"/>
                                        </p:tgtEl>
                                      </p:cBhvr>
                                    </p:animEffect>
                                    <p:anim calcmode="lin" valueType="num">
                                      <p:cBhvr>
                                        <p:cTn id="57" dur="1000" fill="hold"/>
                                        <p:tgtEl>
                                          <p:spTgt spid="9"/>
                                        </p:tgtEl>
                                        <p:attrNameLst>
                                          <p:attrName>ppt_x</p:attrName>
                                        </p:attrNameLst>
                                      </p:cBhvr>
                                      <p:tavLst>
                                        <p:tav tm="0">
                                          <p:val>
                                            <p:strVal val="#ppt_x"/>
                                          </p:val>
                                        </p:tav>
                                        <p:tav tm="100000">
                                          <p:val>
                                            <p:strVal val="#ppt_x"/>
                                          </p:val>
                                        </p:tav>
                                      </p:tavLst>
                                    </p:anim>
                                    <p:anim calcmode="lin" valueType="num">
                                      <p:cBhvr>
                                        <p:cTn id="58" dur="1000" fill="hold"/>
                                        <p:tgtEl>
                                          <p:spTgt spid="9"/>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42"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361216-9CFE-44C2-A21B-3987AFE415B9}"/>
              </a:ext>
            </a:extLst>
          </p:cNvPr>
          <p:cNvSpPr txBox="1"/>
          <p:nvPr/>
        </p:nvSpPr>
        <p:spPr>
          <a:xfrm>
            <a:off x="0" y="738711"/>
            <a:ext cx="3730508" cy="584775"/>
          </a:xfrm>
          <a:prstGeom prst="rect">
            <a:avLst/>
          </a:prstGeom>
          <a:noFill/>
        </p:spPr>
        <p:txBody>
          <a:bodyPr wrap="none" rtlCol="0">
            <a:spAutoFit/>
          </a:bodyPr>
          <a:lstStyle/>
          <a:p>
            <a:r>
              <a:rPr lang="en-GB" sz="3200" dirty="0"/>
              <a:t>This equation tell us  </a:t>
            </a:r>
          </a:p>
        </p:txBody>
      </p:sp>
      <p:pic>
        <p:nvPicPr>
          <p:cNvPr id="4" name="Picture 3">
            <a:extLst>
              <a:ext uri="{FF2B5EF4-FFF2-40B4-BE49-F238E27FC236}">
                <a16:creationId xmlns:a16="http://schemas.microsoft.com/office/drawing/2014/main" id="{14B07428-876A-414E-8323-288DEB8CA0AF}"/>
              </a:ext>
            </a:extLst>
          </p:cNvPr>
          <p:cNvPicPr>
            <a:picLocks noChangeAspect="1"/>
          </p:cNvPicPr>
          <p:nvPr/>
        </p:nvPicPr>
        <p:blipFill rotWithShape="1">
          <a:blip r:embed="rId2"/>
          <a:srcRect t="29269"/>
          <a:stretch/>
        </p:blipFill>
        <p:spPr>
          <a:xfrm>
            <a:off x="3730508" y="-120650"/>
            <a:ext cx="3649432" cy="859361"/>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E6D4090-F5D5-425F-9691-BEE41A64ADB1}"/>
                  </a:ext>
                </a:extLst>
              </p:cNvPr>
              <p:cNvSpPr txBox="1"/>
              <p:nvPr/>
            </p:nvSpPr>
            <p:spPr>
              <a:xfrm>
                <a:off x="4656663" y="1575045"/>
                <a:ext cx="2818785" cy="6213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sSub>
                            <m:sSubPr>
                              <m:ctrlPr>
                                <a:rPr lang="en-GB" sz="3600" i="1" smtClean="0">
                                  <a:latin typeface="Cambria Math" panose="02040503050406030204" pitchFamily="18" charset="0"/>
                                </a:rPr>
                              </m:ctrlPr>
                            </m:sSubPr>
                            <m:e>
                              <m:r>
                                <a:rPr lang="en-GB" sz="3600" b="0" i="1" smtClean="0">
                                  <a:latin typeface="Cambria Math" panose="02040503050406030204" pitchFamily="18" charset="0"/>
                                </a:rPr>
                                <m:t>𝐹</m:t>
                              </m:r>
                            </m:e>
                            <m:sub>
                              <m:r>
                                <a:rPr lang="en-GB" sz="3600" b="0" i="1" smtClean="0">
                                  <a:latin typeface="Cambria Math" panose="02040503050406030204" pitchFamily="18" charset="0"/>
                                </a:rPr>
                                <m:t>𝐵</m:t>
                              </m:r>
                            </m:sub>
                          </m:sSub>
                        </m:e>
                      </m:acc>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𝑞</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𝑎𝑛𝑑</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𝑣</m:t>
                      </m:r>
                    </m:oMath>
                  </m:oMathPara>
                </a14:m>
                <a:endParaRPr lang="en-GB" sz="3600" dirty="0"/>
              </a:p>
            </p:txBody>
          </p:sp>
        </mc:Choice>
        <mc:Fallback>
          <p:sp>
            <p:nvSpPr>
              <p:cNvPr id="6" name="TextBox 5">
                <a:extLst>
                  <a:ext uri="{FF2B5EF4-FFF2-40B4-BE49-F238E27FC236}">
                    <a16:creationId xmlns:a16="http://schemas.microsoft.com/office/drawing/2014/main" id="{AE6D4090-F5D5-425F-9691-BEE41A64ADB1}"/>
                  </a:ext>
                </a:extLst>
              </p:cNvPr>
              <p:cNvSpPr txBox="1">
                <a:spLocks noRot="1" noChangeAspect="1" noMove="1" noResize="1" noEditPoints="1" noAdjustHandles="1" noChangeArrowheads="1" noChangeShapeType="1" noTextEdit="1"/>
              </p:cNvSpPr>
              <p:nvPr/>
            </p:nvSpPr>
            <p:spPr>
              <a:xfrm>
                <a:off x="4656663" y="1575045"/>
                <a:ext cx="2818785" cy="6213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1DE184A-2199-4587-A076-30C01BAAD70F}"/>
                  </a:ext>
                </a:extLst>
              </p:cNvPr>
              <p:cNvSpPr txBox="1"/>
              <p:nvPr/>
            </p:nvSpPr>
            <p:spPr>
              <a:xfrm>
                <a:off x="2289529" y="2549437"/>
                <a:ext cx="761294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𝐹</m:t>
                          </m:r>
                        </m:e>
                        <m:sub>
                          <m:r>
                            <a:rPr lang="en-GB" sz="3200" b="0" i="1" smtClean="0">
                              <a:latin typeface="Cambria Math" panose="02040503050406030204" pitchFamily="18" charset="0"/>
                            </a:rPr>
                            <m:t>𝐵</m:t>
                          </m:r>
                        </m:sub>
                      </m:sSub>
                      <m:r>
                        <a:rPr lang="en-GB" sz="3200" b="0" i="1" smtClean="0">
                          <a:latin typeface="Cambria Math" panose="02040503050406030204" pitchFamily="18" charset="0"/>
                        </a:rPr>
                        <m:t>=</m:t>
                      </m:r>
                      <m:r>
                        <a:rPr lang="en-GB" sz="3200" b="0" i="1" smtClean="0">
                          <a:latin typeface="Cambria Math" panose="02040503050406030204" pitchFamily="18" charset="0"/>
                        </a:rPr>
                        <m:t>0</m:t>
                      </m:r>
                      <m:r>
                        <a:rPr lang="en-GB" sz="3200" b="0" i="1" smtClean="0">
                          <a:latin typeface="Cambria Math" panose="02040503050406030204" pitchFamily="18" charset="0"/>
                        </a:rPr>
                        <m:t> </m:t>
                      </m:r>
                      <m:r>
                        <a:rPr lang="en-GB" sz="3200" b="0" i="1" smtClean="0">
                          <a:latin typeface="Cambria Math" panose="02040503050406030204" pitchFamily="18" charset="0"/>
                        </a:rPr>
                        <m:t>𝑖𝑓</m:t>
                      </m:r>
                      <m:r>
                        <a:rPr lang="en-GB" sz="3200" b="0" i="1" smtClean="0">
                          <a:latin typeface="Cambria Math" panose="02040503050406030204" pitchFamily="18" charset="0"/>
                        </a:rPr>
                        <m:t> </m:t>
                      </m:r>
                      <m:r>
                        <a:rPr lang="en-GB" sz="3200" b="0" i="1" smtClean="0">
                          <a:latin typeface="Cambria Math" panose="02040503050406030204" pitchFamily="18" charset="0"/>
                        </a:rPr>
                        <m:t>𝑞</m:t>
                      </m:r>
                      <m:r>
                        <a:rPr lang="en-GB" sz="3200" b="0" i="1" smtClean="0">
                          <a:latin typeface="Cambria Math" panose="02040503050406030204" pitchFamily="18" charset="0"/>
                        </a:rPr>
                        <m:t>=</m:t>
                      </m:r>
                      <m:r>
                        <a:rPr lang="en-GB" sz="3200" b="0" i="1" smtClean="0">
                          <a:latin typeface="Cambria Math" panose="02040503050406030204" pitchFamily="18" charset="0"/>
                        </a:rPr>
                        <m:t>0</m:t>
                      </m:r>
                      <m:r>
                        <a:rPr lang="en-GB" sz="3200" b="0" i="1" smtClean="0">
                          <a:latin typeface="Cambria Math" panose="02040503050406030204" pitchFamily="18" charset="0"/>
                        </a:rPr>
                        <m:t>𝐶</m:t>
                      </m:r>
                      <m:r>
                        <a:rPr lang="en-GB" sz="3200" b="0" i="1" smtClean="0">
                          <a:latin typeface="Cambria Math" panose="02040503050406030204" pitchFamily="18" charset="0"/>
                        </a:rPr>
                        <m:t> (</m:t>
                      </m:r>
                      <m:r>
                        <a:rPr lang="en-GB" sz="3200" b="0" i="1" smtClean="0">
                          <a:latin typeface="Cambria Math" panose="02040503050406030204" pitchFamily="18" charset="0"/>
                        </a:rPr>
                        <m:t>𝑛𝑒𝑢𝑡𝑟𝑖𝑎𝑙</m:t>
                      </m:r>
                      <m:r>
                        <a:rPr lang="en-GB" sz="3200" b="0" i="1" smtClean="0">
                          <a:latin typeface="Cambria Math" panose="02040503050406030204" pitchFamily="18" charset="0"/>
                        </a:rPr>
                        <m:t>) </m:t>
                      </m:r>
                      <m:r>
                        <a:rPr lang="en-GB" sz="3200" b="0" i="1" smtClean="0">
                          <a:latin typeface="Cambria Math" panose="02040503050406030204" pitchFamily="18" charset="0"/>
                        </a:rPr>
                        <m:t>𝑜𝑟</m:t>
                      </m:r>
                      <m:r>
                        <a:rPr lang="en-GB" sz="3200" b="0" i="1" smtClean="0">
                          <a:latin typeface="Cambria Math" panose="02040503050406030204" pitchFamily="18" charset="0"/>
                        </a:rPr>
                        <m:t> </m:t>
                      </m:r>
                      <m:r>
                        <a:rPr lang="en-GB" sz="3200" b="0" i="1" smtClean="0">
                          <a:latin typeface="Cambria Math" panose="02040503050406030204" pitchFamily="18" charset="0"/>
                        </a:rPr>
                        <m:t>𝑣</m:t>
                      </m:r>
                      <m:r>
                        <a:rPr lang="en-GB" sz="3200" b="0" i="1" smtClean="0">
                          <a:latin typeface="Cambria Math" panose="02040503050406030204" pitchFamily="18" charset="0"/>
                        </a:rPr>
                        <m:t>=</m:t>
                      </m:r>
                      <m:r>
                        <a:rPr lang="en-GB" sz="3200" b="0" i="1" smtClean="0">
                          <a:latin typeface="Cambria Math" panose="02040503050406030204" pitchFamily="18" charset="0"/>
                        </a:rPr>
                        <m:t>0</m:t>
                      </m:r>
                    </m:oMath>
                  </m:oMathPara>
                </a14:m>
                <a:endParaRPr lang="en-GB" sz="3200" dirty="0"/>
              </a:p>
            </p:txBody>
          </p:sp>
        </mc:Choice>
        <mc:Fallback>
          <p:sp>
            <p:nvSpPr>
              <p:cNvPr id="7" name="TextBox 6">
                <a:extLst>
                  <a:ext uri="{FF2B5EF4-FFF2-40B4-BE49-F238E27FC236}">
                    <a16:creationId xmlns:a16="http://schemas.microsoft.com/office/drawing/2014/main" id="{11DE184A-2199-4587-A076-30C01BAAD70F}"/>
                  </a:ext>
                </a:extLst>
              </p:cNvPr>
              <p:cNvSpPr txBox="1">
                <a:spLocks noRot="1" noChangeAspect="1" noMove="1" noResize="1" noEditPoints="1" noAdjustHandles="1" noChangeArrowheads="1" noChangeShapeType="1" noTextEdit="1"/>
              </p:cNvSpPr>
              <p:nvPr/>
            </p:nvSpPr>
            <p:spPr>
              <a:xfrm>
                <a:off x="2289529" y="2549437"/>
                <a:ext cx="7612942"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7825804-46D7-47DC-94AA-687D60111982}"/>
                  </a:ext>
                </a:extLst>
              </p:cNvPr>
              <p:cNvSpPr txBox="1"/>
              <p:nvPr/>
            </p:nvSpPr>
            <p:spPr>
              <a:xfrm>
                <a:off x="2605011" y="3389944"/>
                <a:ext cx="6922088" cy="552331"/>
              </a:xfrm>
              <a:prstGeom prst="rect">
                <a:avLst/>
              </a:prstGeom>
              <a:noFill/>
            </p:spPr>
            <p:txBody>
              <a:bodyPr wrap="none" lIns="0" tIns="0" rIns="0" bIns="0" rtlCol="0">
                <a:spAutoFit/>
              </a:bodyPr>
              <a:lstStyle/>
              <a:p>
                <a14:m>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𝐹</m:t>
                        </m:r>
                      </m:e>
                      <m:sub>
                        <m:r>
                          <a:rPr lang="en-GB" sz="3200" b="0" i="1" smtClean="0">
                            <a:latin typeface="Cambria Math" panose="02040503050406030204" pitchFamily="18" charset="0"/>
                          </a:rPr>
                          <m:t>𝐵</m:t>
                        </m:r>
                      </m:sub>
                    </m:sSub>
                    <m:r>
                      <a:rPr lang="en-GB" sz="3200" b="0" i="1" smtClean="0">
                        <a:latin typeface="Cambria Math" panose="02040503050406030204" pitchFamily="18" charset="0"/>
                      </a:rPr>
                      <m:t>=</m:t>
                    </m:r>
                    <m:r>
                      <a:rPr lang="en-GB" sz="3200" b="0" i="1" smtClean="0">
                        <a:latin typeface="Cambria Math" panose="02040503050406030204" pitchFamily="18" charset="0"/>
                      </a:rPr>
                      <m:t>0</m:t>
                    </m:r>
                    <m:r>
                      <a:rPr lang="en-GB" sz="3200" b="0" i="1" smtClean="0">
                        <a:latin typeface="Cambria Math" panose="02040503050406030204" pitchFamily="18" charset="0"/>
                      </a:rPr>
                      <m:t> </m:t>
                    </m:r>
                    <m:r>
                      <a:rPr lang="en-GB" sz="3200" b="0" i="1" smtClean="0">
                        <a:latin typeface="Cambria Math" panose="02040503050406030204" pitchFamily="18" charset="0"/>
                      </a:rPr>
                      <m:t>𝑖𝑓</m:t>
                    </m:r>
                    <m:r>
                      <a:rPr lang="en-GB" sz="3200" b="0" i="1" smtClean="0">
                        <a:latin typeface="Cambria Math" panose="02040503050406030204" pitchFamily="18" charset="0"/>
                      </a:rPr>
                      <m:t> </m:t>
                    </m:r>
                    <m:r>
                      <a:rPr lang="en-GB" sz="3200" b="0" i="1" smtClean="0">
                        <a:latin typeface="Cambria Math" panose="02040503050406030204" pitchFamily="18" charset="0"/>
                      </a:rPr>
                      <m:t>∅</m:t>
                    </m:r>
                    <m:r>
                      <a:rPr lang="en-GB" sz="3200" b="0" i="1" smtClean="0">
                        <a:latin typeface="Cambria Math" panose="02040503050406030204" pitchFamily="18" charset="0"/>
                      </a:rPr>
                      <m:t>=</m:t>
                    </m:r>
                    <m:sSup>
                      <m:sSupPr>
                        <m:ctrlPr>
                          <a:rPr lang="en-GB" sz="3200" b="0" i="1" smtClean="0">
                            <a:latin typeface="Cambria Math" panose="02040503050406030204" pitchFamily="18" charset="0"/>
                            <a:ea typeface="Cambria Math" panose="02040503050406030204" pitchFamily="18" charset="0"/>
                          </a:rPr>
                        </m:ctrlPr>
                      </m:sSupPr>
                      <m:e>
                        <m:r>
                          <a:rPr lang="en-GB" sz="3200" b="0" i="1" smtClean="0">
                            <a:latin typeface="Cambria Math" panose="02040503050406030204" pitchFamily="18" charset="0"/>
                            <a:ea typeface="Cambria Math" panose="02040503050406030204" pitchFamily="18" charset="0"/>
                          </a:rPr>
                          <m:t>0</m:t>
                        </m:r>
                      </m:e>
                      <m:sup>
                        <m:r>
                          <a:rPr lang="en-GB" sz="3200" b="0" i="1" smtClean="0">
                            <a:latin typeface="Cambria Math" panose="02040503050406030204" pitchFamily="18" charset="0"/>
                            <a:ea typeface="Cambria Math" panose="02040503050406030204" pitchFamily="18" charset="0"/>
                          </a:rPr>
                          <m:t>𝑜</m:t>
                        </m:r>
                      </m:sup>
                    </m:sSup>
                    <m:r>
                      <a:rPr lang="en-GB" sz="3200" b="0" i="1" smtClean="0">
                        <a:latin typeface="Cambria Math" panose="02040503050406030204" pitchFamily="18" charset="0"/>
                        <a:ea typeface="Cambria Math" panose="02040503050406030204" pitchFamily="18" charset="0"/>
                      </a:rPr>
                      <m:t> </m:t>
                    </m:r>
                    <m:r>
                      <a:rPr lang="en-GB" sz="3200" b="0" i="1" smtClean="0">
                        <a:latin typeface="Cambria Math" panose="02040503050406030204" pitchFamily="18" charset="0"/>
                        <a:ea typeface="Cambria Math" panose="02040503050406030204" pitchFamily="18" charset="0"/>
                      </a:rPr>
                      <m:t>𝑜𝑟</m:t>
                    </m:r>
                    <m:r>
                      <a:rPr lang="en-GB" sz="3200" b="0" i="1" smtClean="0">
                        <a:latin typeface="Cambria Math" panose="02040503050406030204" pitchFamily="18" charset="0"/>
                        <a:ea typeface="Cambria Math" panose="02040503050406030204" pitchFamily="18" charset="0"/>
                      </a:rPr>
                      <m:t> </m:t>
                    </m:r>
                    <m:sSup>
                      <m:sSupPr>
                        <m:ctrlPr>
                          <a:rPr lang="en-GB" sz="3200" b="0" i="1" smtClean="0">
                            <a:latin typeface="Cambria Math" panose="02040503050406030204" pitchFamily="18" charset="0"/>
                            <a:ea typeface="Cambria Math" panose="02040503050406030204" pitchFamily="18" charset="0"/>
                          </a:rPr>
                        </m:ctrlPr>
                      </m:sSupPr>
                      <m:e>
                        <m:r>
                          <a:rPr lang="en-GB" sz="3200" b="0" i="1" smtClean="0">
                            <a:latin typeface="Cambria Math" panose="02040503050406030204" pitchFamily="18" charset="0"/>
                            <a:ea typeface="Cambria Math" panose="02040503050406030204" pitchFamily="18" charset="0"/>
                          </a:rPr>
                          <m:t>180</m:t>
                        </m:r>
                      </m:e>
                      <m:sup>
                        <m:r>
                          <a:rPr lang="en-GB" sz="3200" b="0" i="1" smtClean="0">
                            <a:latin typeface="Cambria Math" panose="02040503050406030204" pitchFamily="18" charset="0"/>
                            <a:ea typeface="Cambria Math" panose="02040503050406030204" pitchFamily="18" charset="0"/>
                          </a:rPr>
                          <m:t>𝑜</m:t>
                        </m:r>
                      </m:sup>
                    </m:sSup>
                  </m:oMath>
                </a14:m>
                <a:r>
                  <a:rPr lang="en-GB" sz="3200" dirty="0"/>
                  <a:t> between </a:t>
                </a:r>
                <a14:m>
                  <m:oMath xmlns:m="http://schemas.openxmlformats.org/officeDocument/2006/math">
                    <m:acc>
                      <m:accPr>
                        <m:chr m:val="⃗"/>
                        <m:ctrlPr>
                          <a:rPr lang="en-GB" sz="3200" i="1">
                            <a:latin typeface="Cambria Math" panose="02040503050406030204" pitchFamily="18" charset="0"/>
                          </a:rPr>
                        </m:ctrlPr>
                      </m:accPr>
                      <m:e>
                        <m:r>
                          <a:rPr lang="en-GB" sz="3200" i="1">
                            <a:latin typeface="Cambria Math" panose="02040503050406030204" pitchFamily="18" charset="0"/>
                          </a:rPr>
                          <m:t>𝑣</m:t>
                        </m:r>
                      </m:e>
                    </m:acc>
                    <m:r>
                      <a:rPr lang="en-GB" sz="3200" b="0" i="1" smtClean="0">
                        <a:latin typeface="Cambria Math" panose="02040503050406030204" pitchFamily="18" charset="0"/>
                      </a:rPr>
                      <m:t>&amp;</m:t>
                    </m:r>
                    <m:acc>
                      <m:accPr>
                        <m:chr m:val="⃗"/>
                        <m:ctrlPr>
                          <a:rPr lang="en-GB" sz="3200" i="1">
                            <a:latin typeface="Cambria Math" panose="02040503050406030204" pitchFamily="18" charset="0"/>
                            <a:ea typeface="Cambria Math" panose="02040503050406030204" pitchFamily="18" charset="0"/>
                          </a:rPr>
                        </m:ctrlPr>
                      </m:accPr>
                      <m:e>
                        <m:r>
                          <a:rPr lang="en-GB" sz="3200" i="1">
                            <a:latin typeface="Cambria Math" panose="02040503050406030204" pitchFamily="18" charset="0"/>
                            <a:ea typeface="Cambria Math" panose="02040503050406030204" pitchFamily="18" charset="0"/>
                          </a:rPr>
                          <m:t>𝐵</m:t>
                        </m:r>
                      </m:e>
                    </m:acc>
                  </m:oMath>
                </a14:m>
                <a:r>
                  <a:rPr lang="en-GB" sz="3200" dirty="0"/>
                  <a:t> </a:t>
                </a:r>
              </a:p>
            </p:txBody>
          </p:sp>
        </mc:Choice>
        <mc:Fallback>
          <p:sp>
            <p:nvSpPr>
              <p:cNvPr id="12" name="TextBox 11">
                <a:extLst>
                  <a:ext uri="{FF2B5EF4-FFF2-40B4-BE49-F238E27FC236}">
                    <a16:creationId xmlns:a16="http://schemas.microsoft.com/office/drawing/2014/main" id="{17825804-46D7-47DC-94AA-687D60111982}"/>
                  </a:ext>
                </a:extLst>
              </p:cNvPr>
              <p:cNvSpPr txBox="1">
                <a:spLocks noRot="1" noChangeAspect="1" noMove="1" noResize="1" noEditPoints="1" noAdjustHandles="1" noChangeArrowheads="1" noChangeShapeType="1" noTextEdit="1"/>
              </p:cNvSpPr>
              <p:nvPr/>
            </p:nvSpPr>
            <p:spPr>
              <a:xfrm>
                <a:off x="2605011" y="3389944"/>
                <a:ext cx="6922088" cy="552331"/>
              </a:xfrm>
              <a:prstGeom prst="rect">
                <a:avLst/>
              </a:prstGeom>
              <a:blipFill>
                <a:blip r:embed="rId5"/>
                <a:stretch>
                  <a:fillRect t="-12088" b="-4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89F4855-D68E-4C4D-8C22-C9D1B12D31A4}"/>
                  </a:ext>
                </a:extLst>
              </p:cNvPr>
              <p:cNvSpPr txBox="1"/>
              <p:nvPr/>
            </p:nvSpPr>
            <p:spPr>
              <a:xfrm>
                <a:off x="3730508" y="4730624"/>
                <a:ext cx="4761560" cy="552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𝐹</m:t>
                          </m:r>
                        </m:e>
                        <m:sub>
                          <m:r>
                            <a:rPr lang="en-GB" sz="3200" b="0" i="1" smtClean="0">
                              <a:latin typeface="Cambria Math" panose="02040503050406030204" pitchFamily="18" charset="0"/>
                            </a:rPr>
                            <m:t>𝐵</m:t>
                          </m:r>
                        </m:sub>
                      </m:sSub>
                      <m:r>
                        <a:rPr lang="en-GB" sz="3200" b="0" i="1" smtClean="0">
                          <a:latin typeface="Cambria Math" panose="02040503050406030204" pitchFamily="18" charset="0"/>
                        </a:rPr>
                        <m:t>=</m:t>
                      </m:r>
                      <m:r>
                        <a:rPr lang="en-GB" sz="3200" b="0" i="1" smtClean="0">
                          <a:latin typeface="Cambria Math" panose="02040503050406030204" pitchFamily="18" charset="0"/>
                        </a:rPr>
                        <m:t>𝑀𝑎𝑥𝑚𝑢𝑖𝑚</m:t>
                      </m:r>
                      <m:r>
                        <a:rPr lang="en-GB" sz="3200" b="0" i="1" smtClean="0">
                          <a:latin typeface="Cambria Math" panose="02040503050406030204" pitchFamily="18" charset="0"/>
                        </a:rPr>
                        <m:t>  </m:t>
                      </m:r>
                      <m:r>
                        <a:rPr lang="en-GB" sz="3200" b="0" i="1" smtClean="0">
                          <a:latin typeface="Cambria Math" panose="02040503050406030204" pitchFamily="18" charset="0"/>
                        </a:rPr>
                        <m:t>𝑖𝑓</m:t>
                      </m:r>
                      <m:r>
                        <a:rPr lang="en-GB" sz="3200" b="0" i="1" smtClean="0">
                          <a:latin typeface="Cambria Math" panose="02040503050406030204" pitchFamily="18" charset="0"/>
                        </a:rPr>
                        <m:t>  </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𝑣</m:t>
                          </m:r>
                        </m:e>
                      </m:acc>
                      <m:r>
                        <a:rPr lang="en-GB" sz="3200" b="0" i="1" smtClean="0">
                          <a:latin typeface="Cambria Math" panose="02040503050406030204" pitchFamily="18" charset="0"/>
                          <a:ea typeface="Cambria Math" panose="02040503050406030204" pitchFamily="18" charset="0"/>
                        </a:rPr>
                        <m:t>⊥ </m:t>
                      </m:r>
                      <m:acc>
                        <m:accPr>
                          <m:chr m:val="⃗"/>
                          <m:ctrlPr>
                            <a:rPr lang="en-GB" sz="3200" b="0" i="1" smtClean="0">
                              <a:latin typeface="Cambria Math" panose="02040503050406030204" pitchFamily="18" charset="0"/>
                              <a:ea typeface="Cambria Math" panose="02040503050406030204" pitchFamily="18" charset="0"/>
                            </a:rPr>
                          </m:ctrlPr>
                        </m:accPr>
                        <m:e>
                          <m:r>
                            <a:rPr lang="en-GB" sz="3200" b="0" i="1" smtClean="0">
                              <a:latin typeface="Cambria Math" panose="02040503050406030204" pitchFamily="18" charset="0"/>
                              <a:ea typeface="Cambria Math" panose="02040503050406030204" pitchFamily="18" charset="0"/>
                            </a:rPr>
                            <m:t>𝐵</m:t>
                          </m:r>
                        </m:e>
                      </m:acc>
                    </m:oMath>
                  </m:oMathPara>
                </a14:m>
                <a:endParaRPr lang="en-GB" sz="3200" dirty="0"/>
              </a:p>
            </p:txBody>
          </p:sp>
        </mc:Choice>
        <mc:Fallback>
          <p:sp>
            <p:nvSpPr>
              <p:cNvPr id="13" name="TextBox 12">
                <a:extLst>
                  <a:ext uri="{FF2B5EF4-FFF2-40B4-BE49-F238E27FC236}">
                    <a16:creationId xmlns:a16="http://schemas.microsoft.com/office/drawing/2014/main" id="{F89F4855-D68E-4C4D-8C22-C9D1B12D31A4}"/>
                  </a:ext>
                </a:extLst>
              </p:cNvPr>
              <p:cNvSpPr txBox="1">
                <a:spLocks noRot="1" noChangeAspect="1" noMove="1" noResize="1" noEditPoints="1" noAdjustHandles="1" noChangeArrowheads="1" noChangeShapeType="1" noTextEdit="1"/>
              </p:cNvSpPr>
              <p:nvPr/>
            </p:nvSpPr>
            <p:spPr>
              <a:xfrm>
                <a:off x="3730508" y="4730624"/>
                <a:ext cx="4761560" cy="5523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F0617D1-24F1-431C-B50A-EDAEE4315F46}"/>
                  </a:ext>
                </a:extLst>
              </p:cNvPr>
              <p:cNvSpPr txBox="1"/>
              <p:nvPr/>
            </p:nvSpPr>
            <p:spPr>
              <a:xfrm>
                <a:off x="3494313" y="744048"/>
                <a:ext cx="8697687" cy="830997"/>
              </a:xfrm>
              <a:prstGeom prst="rect">
                <a:avLst/>
              </a:prstGeom>
              <a:noFill/>
            </p:spPr>
            <p:txBody>
              <a:bodyPr wrap="square">
                <a:spAutoFit/>
              </a:bodyPr>
              <a:lstStyle/>
              <a:p>
                <a:r>
                  <a:rPr lang="en-US" sz="2400" dirty="0"/>
                  <a:t> the magnitude of the force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𝐵</m:t>
                        </m:r>
                      </m:sub>
                    </m:sSub>
                  </m:oMath>
                </a14:m>
                <a:r>
                  <a:rPr lang="en-US" sz="2400" dirty="0"/>
                  <a:t> acting on a particle in a magnetic field is proportional to the charge q and speed v of the particle. </a:t>
                </a:r>
              </a:p>
            </p:txBody>
          </p:sp>
        </mc:Choice>
        <mc:Fallback>
          <p:sp>
            <p:nvSpPr>
              <p:cNvPr id="9" name="TextBox 8">
                <a:extLst>
                  <a:ext uri="{FF2B5EF4-FFF2-40B4-BE49-F238E27FC236}">
                    <a16:creationId xmlns:a16="http://schemas.microsoft.com/office/drawing/2014/main" id="{6F0617D1-24F1-431C-B50A-EDAEE4315F46}"/>
                  </a:ext>
                </a:extLst>
              </p:cNvPr>
              <p:cNvSpPr txBox="1">
                <a:spLocks noRot="1" noChangeAspect="1" noMove="1" noResize="1" noEditPoints="1" noAdjustHandles="1" noChangeArrowheads="1" noChangeShapeType="1" noTextEdit="1"/>
              </p:cNvSpPr>
              <p:nvPr/>
            </p:nvSpPr>
            <p:spPr>
              <a:xfrm>
                <a:off x="3494313" y="744048"/>
                <a:ext cx="8697687" cy="830997"/>
              </a:xfrm>
              <a:prstGeom prst="rect">
                <a:avLst/>
              </a:prstGeom>
              <a:blipFill>
                <a:blip r:embed="rId7"/>
                <a:stretch>
                  <a:fillRect l="-1051" t="-5882" r="-1051" b="-16176"/>
                </a:stretch>
              </a:blipFill>
            </p:spPr>
            <p:txBody>
              <a:bodyPr/>
              <a:lstStyle/>
              <a:p>
                <a:r>
                  <a:rPr lang="en-US">
                    <a:noFill/>
                  </a:rPr>
                  <a:t> </a:t>
                </a:r>
              </a:p>
            </p:txBody>
          </p:sp>
        </mc:Fallback>
      </mc:AlternateContent>
    </p:spTree>
    <p:extLst>
      <p:ext uri="{BB962C8B-B14F-4D97-AF65-F5344CB8AC3E}">
        <p14:creationId xmlns:p14="http://schemas.microsoft.com/office/powerpoint/2010/main" val="335964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D72150-34A2-4993-9B2D-A69EC11DE0AF}"/>
              </a:ext>
            </a:extLst>
          </p:cNvPr>
          <p:cNvPicPr>
            <a:picLocks noChangeAspect="1"/>
          </p:cNvPicPr>
          <p:nvPr/>
        </p:nvPicPr>
        <p:blipFill rotWithShape="1">
          <a:blip r:embed="rId3"/>
          <a:srcRect r="42014"/>
          <a:stretch/>
        </p:blipFill>
        <p:spPr>
          <a:xfrm>
            <a:off x="0" y="883789"/>
            <a:ext cx="7069618" cy="3629922"/>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A10B4CF-C7B4-4612-8B31-9F042ECC0D8B}"/>
                  </a:ext>
                </a:extLst>
              </p:cNvPr>
              <p:cNvSpPr txBox="1"/>
              <p:nvPr/>
            </p:nvSpPr>
            <p:spPr>
              <a:xfrm>
                <a:off x="0" y="0"/>
                <a:ext cx="6957930" cy="644664"/>
              </a:xfrm>
              <a:prstGeom prst="rect">
                <a:avLst/>
              </a:prstGeom>
              <a:noFill/>
            </p:spPr>
            <p:txBody>
              <a:bodyPr wrap="none" rtlCol="0">
                <a:spAutoFit/>
              </a:bodyPr>
              <a:lstStyle/>
              <a:p>
                <a:r>
                  <a:rPr lang="en-GB" sz="3200" b="1" dirty="0">
                    <a:solidFill>
                      <a:srgbClr val="C00000"/>
                    </a:solidFill>
                    <a:latin typeface="+mj-lt"/>
                  </a:rPr>
                  <a:t>The direction of the Magnetic force </a:t>
                </a:r>
                <a14:m>
                  <m:oMath xmlns:m="http://schemas.openxmlformats.org/officeDocument/2006/math">
                    <m:acc>
                      <m:accPr>
                        <m:chr m:val="⃗"/>
                        <m:ctrlPr>
                          <a:rPr lang="en-GB" sz="3200" b="1" i="1" smtClean="0">
                            <a:solidFill>
                              <a:srgbClr val="C00000"/>
                            </a:solidFill>
                            <a:latin typeface="Cambria Math" panose="02040503050406030204" pitchFamily="18" charset="0"/>
                          </a:rPr>
                        </m:ctrlPr>
                      </m:accPr>
                      <m:e>
                        <m:sSub>
                          <m:sSubPr>
                            <m:ctrlPr>
                              <a:rPr lang="en-GB" sz="3200" b="1" i="1" smtClean="0">
                                <a:solidFill>
                                  <a:srgbClr val="C00000"/>
                                </a:solidFill>
                                <a:latin typeface="Cambria Math" panose="02040503050406030204" pitchFamily="18" charset="0"/>
                              </a:rPr>
                            </m:ctrlPr>
                          </m:sSubPr>
                          <m:e>
                            <m:r>
                              <a:rPr lang="en-GB" sz="3200" b="1" i="1" smtClean="0">
                                <a:solidFill>
                                  <a:srgbClr val="C00000"/>
                                </a:solidFill>
                                <a:latin typeface="Cambria Math" panose="02040503050406030204" pitchFamily="18" charset="0"/>
                              </a:rPr>
                              <m:t>𝑭</m:t>
                            </m:r>
                          </m:e>
                          <m:sub>
                            <m:r>
                              <a:rPr lang="en-GB" sz="3200" b="1" i="1" smtClean="0">
                                <a:solidFill>
                                  <a:srgbClr val="C00000"/>
                                </a:solidFill>
                                <a:latin typeface="Cambria Math" panose="02040503050406030204" pitchFamily="18" charset="0"/>
                              </a:rPr>
                              <m:t>𝑩</m:t>
                            </m:r>
                          </m:sub>
                        </m:sSub>
                      </m:e>
                    </m:acc>
                  </m:oMath>
                </a14:m>
                <a:endParaRPr lang="en-GB" sz="3200" b="1" dirty="0">
                  <a:latin typeface="+mj-lt"/>
                </a:endParaRPr>
              </a:p>
            </p:txBody>
          </p:sp>
        </mc:Choice>
        <mc:Fallback>
          <p:sp>
            <p:nvSpPr>
              <p:cNvPr id="3" name="TextBox 2">
                <a:extLst>
                  <a:ext uri="{FF2B5EF4-FFF2-40B4-BE49-F238E27FC236}">
                    <a16:creationId xmlns:a16="http://schemas.microsoft.com/office/drawing/2014/main" id="{1A10B4CF-C7B4-4612-8B31-9F042ECC0D8B}"/>
                  </a:ext>
                </a:extLst>
              </p:cNvPr>
              <p:cNvSpPr txBox="1">
                <a:spLocks noRot="1" noChangeAspect="1" noMove="1" noResize="1" noEditPoints="1" noAdjustHandles="1" noChangeArrowheads="1" noChangeShapeType="1" noTextEdit="1"/>
              </p:cNvSpPr>
              <p:nvPr/>
            </p:nvSpPr>
            <p:spPr>
              <a:xfrm>
                <a:off x="0" y="0"/>
                <a:ext cx="6957930" cy="644664"/>
              </a:xfrm>
              <a:prstGeom prst="rect">
                <a:avLst/>
              </a:prstGeom>
              <a:blipFill>
                <a:blip r:embed="rId4"/>
                <a:stretch>
                  <a:fillRect l="-2191" t="-3774" b="-292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4BB33A0-DDEC-4BC3-831B-34B14F03BB74}"/>
              </a:ext>
            </a:extLst>
          </p:cNvPr>
          <p:cNvPicPr>
            <a:picLocks noChangeAspect="1"/>
          </p:cNvPicPr>
          <p:nvPr/>
        </p:nvPicPr>
        <p:blipFill>
          <a:blip r:embed="rId5"/>
          <a:stretch>
            <a:fillRect/>
          </a:stretch>
        </p:blipFill>
        <p:spPr>
          <a:xfrm>
            <a:off x="0" y="5345078"/>
            <a:ext cx="12192000" cy="151292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E6C868-4558-47F6-BB56-9424F83653E1}"/>
                  </a:ext>
                </a:extLst>
              </p:cNvPr>
              <p:cNvSpPr/>
              <p:nvPr/>
            </p:nvSpPr>
            <p:spPr>
              <a:xfrm>
                <a:off x="0" y="533118"/>
                <a:ext cx="11410418" cy="506421"/>
              </a:xfrm>
              <a:prstGeom prst="rect">
                <a:avLst/>
              </a:prstGeom>
            </p:spPr>
            <p:txBody>
              <a:bodyPr wrap="square">
                <a:spAutoFit/>
              </a:bodyPr>
              <a:lstStyle/>
              <a:p>
                <a:pPr marL="342900" indent="-342900">
                  <a:buFont typeface="Arial" panose="020B0604020202020204" pitchFamily="34" charset="0"/>
                  <a:buChar char="•"/>
                </a:pPr>
                <a:r>
                  <a:rPr lang="en-US" sz="2400" dirty="0"/>
                  <a:t>cross product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𝑣</m:t>
                        </m:r>
                      </m:e>
                    </m:acc>
                    <m:r>
                      <a:rPr lang="en-US" sz="2400" i="1" smtClean="0">
                        <a:latin typeface="Cambria Math" panose="02040503050406030204" pitchFamily="18" charset="0"/>
                        <a:ea typeface="Cambria Math" panose="02040503050406030204" pitchFamily="18" charset="0"/>
                      </a:rPr>
                      <m:t>×</m:t>
                    </m:r>
                    <m:acc>
                      <m:accPr>
                        <m:chr m:val="⃗"/>
                        <m:ctrlPr>
                          <a:rPr lang="en-US" sz="2400" i="1" smtClean="0">
                            <a:latin typeface="Cambria Math" panose="02040503050406030204" pitchFamily="18" charset="0"/>
                            <a:ea typeface="Cambria Math" panose="02040503050406030204" pitchFamily="18" charset="0"/>
                          </a:rPr>
                        </m:ctrlPr>
                      </m:accPr>
                      <m:e>
                        <m:r>
                          <a:rPr lang="en-GB" sz="2400" b="0" i="1" smtClean="0">
                            <a:latin typeface="Cambria Math" panose="02040503050406030204" pitchFamily="18" charset="0"/>
                            <a:ea typeface="Cambria Math" panose="02040503050406030204" pitchFamily="18" charset="0"/>
                          </a:rPr>
                          <m:t>𝐵</m:t>
                        </m:r>
                      </m:e>
                    </m:acc>
                  </m:oMath>
                </a14:m>
                <a:r>
                  <a:rPr lang="en-US" sz="2400" dirty="0"/>
                  <a:t> is a vector that is perpendicular to the two vectors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𝑣</m:t>
                        </m:r>
                      </m:e>
                    </m:acc>
                  </m:oMath>
                </a14:m>
                <a:r>
                  <a:rPr lang="en-US" sz="2400" dirty="0"/>
                  <a:t> and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𝐵</m:t>
                        </m:r>
                      </m:e>
                    </m:acc>
                  </m:oMath>
                </a14:m>
                <a:r>
                  <a:rPr lang="en-US" sz="2400" dirty="0"/>
                  <a:t>.</a:t>
                </a:r>
                <a:endParaRPr lang="en-GB" sz="2400" dirty="0"/>
              </a:p>
            </p:txBody>
          </p:sp>
        </mc:Choice>
        <mc:Fallback xmlns="">
          <p:sp>
            <p:nvSpPr>
              <p:cNvPr id="5" name="Rectangle 4">
                <a:extLst>
                  <a:ext uri="{FF2B5EF4-FFF2-40B4-BE49-F238E27FC236}">
                    <a16:creationId xmlns:a16="http://schemas.microsoft.com/office/drawing/2014/main" id="{38E6C868-4558-47F6-BB56-9424F83653E1}"/>
                  </a:ext>
                </a:extLst>
              </p:cNvPr>
              <p:cNvSpPr>
                <a:spLocks noRot="1" noChangeAspect="1" noMove="1" noResize="1" noEditPoints="1" noAdjustHandles="1" noChangeArrowheads="1" noChangeShapeType="1" noTextEdit="1"/>
              </p:cNvSpPr>
              <p:nvPr/>
            </p:nvSpPr>
            <p:spPr>
              <a:xfrm>
                <a:off x="0" y="533118"/>
                <a:ext cx="11410418" cy="506421"/>
              </a:xfrm>
              <a:prstGeom prst="rect">
                <a:avLst/>
              </a:prstGeom>
              <a:blipFill>
                <a:blip r:embed="rId6"/>
                <a:stretch>
                  <a:fillRect l="-694" b="-261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D69458C-A48E-4CEE-BD57-564E5B9E7A28}"/>
                  </a:ext>
                </a:extLst>
              </p:cNvPr>
              <p:cNvSpPr/>
              <p:nvPr/>
            </p:nvSpPr>
            <p:spPr>
              <a:xfrm>
                <a:off x="7242469" y="4494759"/>
                <a:ext cx="1903598" cy="506421"/>
              </a:xfrm>
              <a:prstGeom prst="rect">
                <a:avLst/>
              </a:prstGeom>
            </p:spPr>
            <p:txBody>
              <a:bodyPr wrap="none">
                <a:spAutoFit/>
              </a:bodyPr>
              <a:lstStyle/>
              <a:p>
                <a14:m>
                  <m:oMath xmlns:m="http://schemas.openxmlformats.org/officeDocument/2006/math">
                    <m:acc>
                      <m:accPr>
                        <m:chr m:val="⃗"/>
                        <m:ctrlPr>
                          <a:rPr lang="en-GB" sz="2400" b="0" i="1" smtClean="0">
                            <a:latin typeface="Cambria Math" panose="02040503050406030204" pitchFamily="18" charset="0"/>
                          </a:rPr>
                        </m:ctrlPr>
                      </m:acc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𝐵</m:t>
                            </m:r>
                          </m:sub>
                        </m:sSub>
                      </m:e>
                    </m:acc>
                    <m:r>
                      <a:rPr lang="en-GB" sz="2400" b="0" i="1" smtClean="0">
                        <a:latin typeface="Cambria Math" panose="02040503050406030204" pitchFamily="18" charset="0"/>
                      </a:rPr>
                      <m:t>=</m:t>
                    </m:r>
                    <m:r>
                      <a:rPr lang="en-GB" sz="2400" b="0" i="1" smtClean="0">
                        <a:latin typeface="Cambria Math" panose="02040503050406030204" pitchFamily="18" charset="0"/>
                      </a:rPr>
                      <m:t>𝑞</m:t>
                    </m:r>
                    <m:acc>
                      <m:accPr>
                        <m:chr m:val="⃗"/>
                        <m:ctrlPr>
                          <a:rPr lang="en-US" sz="2400" i="1">
                            <a:latin typeface="Cambria Math" panose="02040503050406030204" pitchFamily="18" charset="0"/>
                          </a:rPr>
                        </m:ctrlPr>
                      </m:accPr>
                      <m:e>
                        <m:r>
                          <a:rPr lang="en-GB" sz="2400" i="1">
                            <a:latin typeface="Cambria Math" panose="02040503050406030204" pitchFamily="18" charset="0"/>
                          </a:rPr>
                          <m:t>𝑣</m:t>
                        </m:r>
                      </m:e>
                    </m:acc>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GB" sz="2400" i="1">
                            <a:latin typeface="Cambria Math" panose="02040503050406030204" pitchFamily="18" charset="0"/>
                            <a:ea typeface="Cambria Math" panose="02040503050406030204" pitchFamily="18" charset="0"/>
                          </a:rPr>
                          <m:t>𝐵</m:t>
                        </m:r>
                      </m:e>
                    </m:acc>
                  </m:oMath>
                </a14:m>
                <a:r>
                  <a:rPr lang="en-US" sz="2400" dirty="0"/>
                  <a:t> </a:t>
                </a:r>
                <a:endParaRPr lang="en-GB" sz="2400" dirty="0"/>
              </a:p>
            </p:txBody>
          </p:sp>
        </mc:Choice>
        <mc:Fallback xmlns="">
          <p:sp>
            <p:nvSpPr>
              <p:cNvPr id="6" name="Rectangle 5">
                <a:extLst>
                  <a:ext uri="{FF2B5EF4-FFF2-40B4-BE49-F238E27FC236}">
                    <a16:creationId xmlns:a16="http://schemas.microsoft.com/office/drawing/2014/main" id="{2D69458C-A48E-4CEE-BD57-564E5B9E7A28}"/>
                  </a:ext>
                </a:extLst>
              </p:cNvPr>
              <p:cNvSpPr>
                <a:spLocks noRot="1" noChangeAspect="1" noMove="1" noResize="1" noEditPoints="1" noAdjustHandles="1" noChangeArrowheads="1" noChangeShapeType="1" noTextEdit="1"/>
              </p:cNvSpPr>
              <p:nvPr/>
            </p:nvSpPr>
            <p:spPr>
              <a:xfrm>
                <a:off x="7242469" y="4494759"/>
                <a:ext cx="1903598" cy="50642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63B18EE-E418-46F7-A2A1-573721815C36}"/>
                  </a:ext>
                </a:extLst>
              </p:cNvPr>
              <p:cNvSpPr/>
              <p:nvPr/>
            </p:nvSpPr>
            <p:spPr>
              <a:xfrm>
                <a:off x="9557207" y="4499625"/>
                <a:ext cx="2128018" cy="506421"/>
              </a:xfrm>
              <a:prstGeom prst="rect">
                <a:avLst/>
              </a:prstGeom>
            </p:spPr>
            <p:txBody>
              <a:bodyPr wrap="none">
                <a:spAutoFit/>
              </a:bodyPr>
              <a:lstStyle/>
              <a:p>
                <a14:m>
                  <m:oMath xmlns:m="http://schemas.openxmlformats.org/officeDocument/2006/math">
                    <m:acc>
                      <m:accPr>
                        <m:chr m:val="⃗"/>
                        <m:ctrlPr>
                          <a:rPr lang="en-GB" sz="2400" b="0" i="1" smtClean="0">
                            <a:latin typeface="Cambria Math" panose="02040503050406030204" pitchFamily="18" charset="0"/>
                          </a:rPr>
                        </m:ctrlPr>
                      </m:acc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𝐹</m:t>
                            </m:r>
                          </m:e>
                          <m:sub>
                            <m:r>
                              <a:rPr lang="en-GB" sz="2400" b="0" i="1" smtClean="0">
                                <a:latin typeface="Cambria Math" panose="02040503050406030204" pitchFamily="18" charset="0"/>
                              </a:rPr>
                              <m:t>𝐵</m:t>
                            </m:r>
                          </m:sub>
                        </m:sSub>
                      </m:e>
                    </m:acc>
                    <m:r>
                      <a:rPr lang="en-GB" sz="2400" b="0" i="1" smtClean="0">
                        <a:latin typeface="Cambria Math" panose="02040503050406030204" pitchFamily="18" charset="0"/>
                      </a:rPr>
                      <m:t>=−</m:t>
                    </m:r>
                    <m:r>
                      <a:rPr lang="en-GB" sz="2400" b="0" i="1" smtClean="0">
                        <a:latin typeface="Cambria Math" panose="02040503050406030204" pitchFamily="18" charset="0"/>
                      </a:rPr>
                      <m:t>𝑞</m:t>
                    </m:r>
                    <m:acc>
                      <m:accPr>
                        <m:chr m:val="⃗"/>
                        <m:ctrlPr>
                          <a:rPr lang="en-US" sz="2400" i="1">
                            <a:latin typeface="Cambria Math" panose="02040503050406030204" pitchFamily="18" charset="0"/>
                          </a:rPr>
                        </m:ctrlPr>
                      </m:accPr>
                      <m:e>
                        <m:r>
                          <a:rPr lang="en-GB" sz="2400" i="1">
                            <a:latin typeface="Cambria Math" panose="02040503050406030204" pitchFamily="18" charset="0"/>
                          </a:rPr>
                          <m:t>𝑣</m:t>
                        </m:r>
                      </m:e>
                    </m:acc>
                    <m:r>
                      <a:rPr lang="en-US" sz="2400" i="1">
                        <a:latin typeface="Cambria Math" panose="02040503050406030204" pitchFamily="18" charset="0"/>
                        <a:ea typeface="Cambria Math" panose="02040503050406030204" pitchFamily="18" charset="0"/>
                      </a:rPr>
                      <m:t>×</m:t>
                    </m:r>
                    <m:acc>
                      <m:accPr>
                        <m:chr m:val="⃗"/>
                        <m:ctrlPr>
                          <a:rPr lang="en-US" sz="2400" i="1">
                            <a:latin typeface="Cambria Math" panose="02040503050406030204" pitchFamily="18" charset="0"/>
                            <a:ea typeface="Cambria Math" panose="02040503050406030204" pitchFamily="18" charset="0"/>
                          </a:rPr>
                        </m:ctrlPr>
                      </m:accPr>
                      <m:e>
                        <m:r>
                          <a:rPr lang="en-GB" sz="2400" i="1">
                            <a:latin typeface="Cambria Math" panose="02040503050406030204" pitchFamily="18" charset="0"/>
                            <a:ea typeface="Cambria Math" panose="02040503050406030204" pitchFamily="18" charset="0"/>
                          </a:rPr>
                          <m:t>𝐵</m:t>
                        </m:r>
                      </m:e>
                    </m:acc>
                  </m:oMath>
                </a14:m>
                <a:r>
                  <a:rPr lang="en-US" sz="2400" dirty="0"/>
                  <a:t> </a:t>
                </a:r>
                <a:endParaRPr lang="en-GB" sz="2400" dirty="0"/>
              </a:p>
            </p:txBody>
          </p:sp>
        </mc:Choice>
        <mc:Fallback xmlns="">
          <p:sp>
            <p:nvSpPr>
              <p:cNvPr id="7" name="Rectangle 6">
                <a:extLst>
                  <a:ext uri="{FF2B5EF4-FFF2-40B4-BE49-F238E27FC236}">
                    <a16:creationId xmlns:a16="http://schemas.microsoft.com/office/drawing/2014/main" id="{663B18EE-E418-46F7-A2A1-573721815C36}"/>
                  </a:ext>
                </a:extLst>
              </p:cNvPr>
              <p:cNvSpPr>
                <a:spLocks noRot="1" noChangeAspect="1" noMove="1" noResize="1" noEditPoints="1" noAdjustHandles="1" noChangeArrowheads="1" noChangeShapeType="1" noTextEdit="1"/>
              </p:cNvSpPr>
              <p:nvPr/>
            </p:nvSpPr>
            <p:spPr>
              <a:xfrm>
                <a:off x="9557207" y="4499625"/>
                <a:ext cx="2128018" cy="506421"/>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0CB37D-F30F-448F-8C59-C15692BB3555}"/>
                  </a:ext>
                </a:extLst>
              </p:cNvPr>
              <p:cNvSpPr txBox="1"/>
              <p:nvPr/>
            </p:nvSpPr>
            <p:spPr>
              <a:xfrm>
                <a:off x="9092169" y="4940374"/>
                <a:ext cx="299498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 </m:t>
                      </m:r>
                      <m:r>
                        <a:rPr lang="en-GB" sz="2000" b="0" i="1" smtClean="0">
                          <a:latin typeface="Cambria Math" panose="02040503050406030204" pitchFamily="18" charset="0"/>
                        </a:rPr>
                        <m:t>𝑚𝑒𝑎𝑛</m:t>
                      </m:r>
                      <m:r>
                        <a:rPr lang="en-GB" sz="2000" b="0" i="1" smtClean="0">
                          <a:latin typeface="Cambria Math" panose="02040503050406030204" pitchFamily="18" charset="0"/>
                        </a:rPr>
                        <m:t> </m:t>
                      </m:r>
                      <m:r>
                        <a:rPr lang="en-GB" sz="2000" b="0" i="1" smtClean="0">
                          <a:latin typeface="Cambria Math" panose="02040503050406030204" pitchFamily="18" charset="0"/>
                        </a:rPr>
                        <m:t>𝑜𝑝𝑝𝑜𝑠𝑖𝑡</m:t>
                      </m:r>
                      <m:r>
                        <a:rPr lang="en-GB" sz="2000" b="0" i="1" smtClean="0">
                          <a:latin typeface="Cambria Math" panose="02040503050406030204" pitchFamily="18" charset="0"/>
                        </a:rPr>
                        <m:t> </m:t>
                      </m:r>
                      <m:r>
                        <a:rPr lang="en-GB" sz="2000" b="0" i="1" smtClean="0">
                          <a:latin typeface="Cambria Math" panose="02040503050406030204" pitchFamily="18" charset="0"/>
                        </a:rPr>
                        <m:t>𝑑𝑖𝑟𝑒𝑐𝑡𝑖𝑜𝑛</m:t>
                      </m:r>
                    </m:oMath>
                  </m:oMathPara>
                </a14:m>
                <a:endParaRPr lang="en-GB" sz="2000" dirty="0"/>
              </a:p>
            </p:txBody>
          </p:sp>
        </mc:Choice>
        <mc:Fallback xmlns="">
          <p:sp>
            <p:nvSpPr>
              <p:cNvPr id="8" name="TextBox 7">
                <a:extLst>
                  <a:ext uri="{FF2B5EF4-FFF2-40B4-BE49-F238E27FC236}">
                    <a16:creationId xmlns:a16="http://schemas.microsoft.com/office/drawing/2014/main" id="{1B0CB37D-F30F-448F-8C59-C15692BB3555}"/>
                  </a:ext>
                </a:extLst>
              </p:cNvPr>
              <p:cNvSpPr txBox="1">
                <a:spLocks noRot="1" noChangeAspect="1" noMove="1" noResize="1" noEditPoints="1" noAdjustHandles="1" noChangeArrowheads="1" noChangeShapeType="1" noTextEdit="1"/>
              </p:cNvSpPr>
              <p:nvPr/>
            </p:nvSpPr>
            <p:spPr>
              <a:xfrm>
                <a:off x="9092169" y="4940374"/>
                <a:ext cx="2994987" cy="307777"/>
              </a:xfrm>
              <a:prstGeom prst="rect">
                <a:avLst/>
              </a:prstGeom>
              <a:blipFill>
                <a:blip r:embed="rId9"/>
                <a:stretch>
                  <a:fillRect r="-1220" b="-33333"/>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AE24D835-AC3A-428C-88E7-E47A627B9D0C}"/>
              </a:ext>
            </a:extLst>
          </p:cNvPr>
          <p:cNvPicPr>
            <a:picLocks noChangeAspect="1"/>
          </p:cNvPicPr>
          <p:nvPr/>
        </p:nvPicPr>
        <p:blipFill>
          <a:blip r:embed="rId10"/>
          <a:stretch>
            <a:fillRect/>
          </a:stretch>
        </p:blipFill>
        <p:spPr>
          <a:xfrm>
            <a:off x="7002284" y="1039539"/>
            <a:ext cx="4609099" cy="3474172"/>
          </a:xfrm>
          <a:prstGeom prst="rect">
            <a:avLst/>
          </a:prstGeom>
        </p:spPr>
      </p:pic>
    </p:spTree>
    <p:extLst>
      <p:ext uri="{BB962C8B-B14F-4D97-AF65-F5344CB8AC3E}">
        <p14:creationId xmlns:p14="http://schemas.microsoft.com/office/powerpoint/2010/main" val="13229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D4D0FA-0968-4429-88A8-1B0BA748643D}"/>
              </a:ext>
            </a:extLst>
          </p:cNvPr>
          <p:cNvPicPr>
            <a:picLocks noChangeAspect="1"/>
          </p:cNvPicPr>
          <p:nvPr/>
        </p:nvPicPr>
        <p:blipFill>
          <a:blip r:embed="rId3"/>
          <a:stretch>
            <a:fillRect/>
          </a:stretch>
        </p:blipFill>
        <p:spPr>
          <a:xfrm>
            <a:off x="1489526" y="0"/>
            <a:ext cx="8524423" cy="1448866"/>
          </a:xfrm>
          <a:prstGeom prst="rect">
            <a:avLst/>
          </a:prstGeom>
        </p:spPr>
      </p:pic>
      <p:pic>
        <p:nvPicPr>
          <p:cNvPr id="3" name="Picture 2">
            <a:extLst>
              <a:ext uri="{FF2B5EF4-FFF2-40B4-BE49-F238E27FC236}">
                <a16:creationId xmlns:a16="http://schemas.microsoft.com/office/drawing/2014/main" id="{876C7D18-497A-45BF-80B1-B9CE06E044C6}"/>
              </a:ext>
            </a:extLst>
          </p:cNvPr>
          <p:cNvPicPr>
            <a:picLocks noChangeAspect="1"/>
          </p:cNvPicPr>
          <p:nvPr/>
        </p:nvPicPr>
        <p:blipFill>
          <a:blip r:embed="rId4"/>
          <a:stretch>
            <a:fillRect/>
          </a:stretch>
        </p:blipFill>
        <p:spPr>
          <a:xfrm>
            <a:off x="1489526" y="1501720"/>
            <a:ext cx="8524423" cy="1129589"/>
          </a:xfrm>
          <a:prstGeom prst="rect">
            <a:avLst/>
          </a:prstGeom>
        </p:spPr>
      </p:pic>
      <p:pic>
        <p:nvPicPr>
          <p:cNvPr id="4" name="Picture 3">
            <a:extLst>
              <a:ext uri="{FF2B5EF4-FFF2-40B4-BE49-F238E27FC236}">
                <a16:creationId xmlns:a16="http://schemas.microsoft.com/office/drawing/2014/main" id="{E3720F35-ECD2-441D-9710-7EC12684F6D9}"/>
              </a:ext>
            </a:extLst>
          </p:cNvPr>
          <p:cNvPicPr>
            <a:picLocks noChangeAspect="1"/>
          </p:cNvPicPr>
          <p:nvPr/>
        </p:nvPicPr>
        <p:blipFill>
          <a:blip r:embed="rId5"/>
          <a:stretch>
            <a:fillRect/>
          </a:stretch>
        </p:blipFill>
        <p:spPr>
          <a:xfrm>
            <a:off x="0" y="2684163"/>
            <a:ext cx="12192000" cy="4147924"/>
          </a:xfrm>
          <a:prstGeom prst="rect">
            <a:avLst/>
          </a:prstGeom>
        </p:spPr>
      </p:pic>
      <p:cxnSp>
        <p:nvCxnSpPr>
          <p:cNvPr id="6" name="Straight Arrow Connector 5">
            <a:extLst>
              <a:ext uri="{FF2B5EF4-FFF2-40B4-BE49-F238E27FC236}">
                <a16:creationId xmlns:a16="http://schemas.microsoft.com/office/drawing/2014/main" id="{4B9158E5-7135-47F3-B9BF-DA3E7B12B128}"/>
              </a:ext>
            </a:extLst>
          </p:cNvPr>
          <p:cNvCxnSpPr/>
          <p:nvPr/>
        </p:nvCxnSpPr>
        <p:spPr>
          <a:xfrm flipH="1">
            <a:off x="4864100" y="5245100"/>
            <a:ext cx="558800" cy="317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F58A075-58A5-4802-9C84-1B8FECF50A34}"/>
              </a:ext>
            </a:extLst>
          </p:cNvPr>
          <p:cNvCxnSpPr/>
          <p:nvPr/>
        </p:nvCxnSpPr>
        <p:spPr>
          <a:xfrm flipH="1">
            <a:off x="7143750" y="5175250"/>
            <a:ext cx="6667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B8F2D73-7506-43F1-BCFF-A550F1D17B43}"/>
              </a:ext>
            </a:extLst>
          </p:cNvPr>
          <p:cNvSpPr txBox="1"/>
          <p:nvPr/>
        </p:nvSpPr>
        <p:spPr>
          <a:xfrm>
            <a:off x="11093449" y="5124450"/>
            <a:ext cx="516167" cy="369332"/>
          </a:xfrm>
          <a:prstGeom prst="rect">
            <a:avLst/>
          </a:prstGeom>
          <a:noFill/>
        </p:spPr>
        <p:txBody>
          <a:bodyPr wrap="none" lIns="0" tIns="0" rIns="0" bIns="0" rtlCol="0">
            <a:spAutoFit/>
          </a:bodyPr>
          <a:lstStyle/>
          <a:p>
            <a:r>
              <a:rPr lang="en-GB" sz="2400" b="1" dirty="0">
                <a:solidFill>
                  <a:srgbClr val="0070C0"/>
                </a:solidFill>
              </a:rPr>
              <a:t>F=0</a:t>
            </a:r>
          </a:p>
        </p:txBody>
      </p:sp>
    </p:spTree>
    <p:extLst>
      <p:ext uri="{BB962C8B-B14F-4D97-AF65-F5344CB8AC3E}">
        <p14:creationId xmlns:p14="http://schemas.microsoft.com/office/powerpoint/2010/main" val="34496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7700</TotalTime>
  <Words>1885</Words>
  <Application>Microsoft Office PowerPoint</Application>
  <PresentationFormat>Widescreen</PresentationFormat>
  <Paragraphs>172</Paragraphs>
  <Slides>27</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Cambria Math</vt:lpstr>
      <vt:lpstr>Times New Roman</vt:lpstr>
      <vt:lpstr>TimesTen-Italic</vt:lpstr>
      <vt:lpstr>TimesTen-Roman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Alkhalifa</dc:creator>
  <cp:lastModifiedBy>Zubayda Saifaldeen</cp:lastModifiedBy>
  <cp:revision>314</cp:revision>
  <dcterms:created xsi:type="dcterms:W3CDTF">2020-03-19T08:43:31Z</dcterms:created>
  <dcterms:modified xsi:type="dcterms:W3CDTF">2022-04-16T12:37:02Z</dcterms:modified>
</cp:coreProperties>
</file>